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67" r:id="rId3"/>
    <p:sldId id="264" r:id="rId4"/>
    <p:sldId id="265" r:id="rId5"/>
    <p:sldId id="260" r:id="rId6"/>
    <p:sldId id="257" r:id="rId7"/>
    <p:sldId id="258" r:id="rId8"/>
    <p:sldId id="262" r:id="rId9"/>
    <p:sldId id="263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mpAdmin" initials="T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9-04T11:55:17.647" idx="5">
    <p:pos x="10" y="10"/>
    <p:text>I like this. I suggest that we streamline this particular imperative to read, "Create and champion a language and mentality where our stakeholders can esily identify ways to invest in the Foundation in a manner that remains true to the values that have guided Scholars all along."
I think the excitement around fundraising goals is covered in the tactical points. Or you might say, "Establish a full development strategy, bringing excitement to setting and achieving fundraising goals, expanding the concept of Alumni Legacy Fundraising."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E93E3F-149F-4720-BC40-8C7C99BAF1C7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D38BE04-C4E1-4574-940F-BA2A4462E108}">
      <dgm:prSet phldrT="[Text]" custT="1"/>
      <dgm:spPr/>
      <dgm:t>
        <a:bodyPr/>
        <a:lstStyle/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 smtClean="0"/>
            <a:t>1986</a:t>
          </a:r>
          <a:r>
            <a:rPr lang="en-US" sz="1700" dirty="0" smtClean="0"/>
            <a:t>    </a:t>
          </a:r>
          <a:endParaRPr lang="en-US" sz="2400" dirty="0"/>
        </a:p>
      </dgm:t>
    </dgm:pt>
    <dgm:pt modelId="{463C8DD2-CCEF-409B-A547-DC7F60BE9C15}" type="parTrans" cxnId="{7C4F9E8F-6497-4651-B49D-F293320C2DEC}">
      <dgm:prSet/>
      <dgm:spPr/>
      <dgm:t>
        <a:bodyPr/>
        <a:lstStyle/>
        <a:p>
          <a:endParaRPr lang="en-US"/>
        </a:p>
      </dgm:t>
    </dgm:pt>
    <dgm:pt modelId="{3983947D-3E99-4355-BAE2-818D4D233FD5}" type="sibTrans" cxnId="{7C4F9E8F-6497-4651-B49D-F293320C2DEC}">
      <dgm:prSet/>
      <dgm:spPr/>
      <dgm:t>
        <a:bodyPr/>
        <a:lstStyle/>
        <a:p>
          <a:endParaRPr lang="en-US"/>
        </a:p>
      </dgm:t>
    </dgm:pt>
    <dgm:pt modelId="{50871001-E6AD-41AC-947B-58E3B240F420}">
      <dgm:prSet phldrT="[Text]" custT="1"/>
      <dgm:spPr/>
      <dgm:t>
        <a:bodyPr/>
        <a:lstStyle/>
        <a:p>
          <a:r>
            <a:rPr lang="en-US" sz="2400" dirty="0" smtClean="0"/>
            <a:t>1989</a:t>
          </a:r>
          <a:endParaRPr lang="en-US" sz="2400" dirty="0"/>
        </a:p>
      </dgm:t>
    </dgm:pt>
    <dgm:pt modelId="{3B42FE2C-2462-4A90-9626-5A408209C8E3}" type="parTrans" cxnId="{D95191A5-F67F-4DA7-812A-B94B316C5843}">
      <dgm:prSet/>
      <dgm:spPr/>
      <dgm:t>
        <a:bodyPr/>
        <a:lstStyle/>
        <a:p>
          <a:endParaRPr lang="en-US"/>
        </a:p>
      </dgm:t>
    </dgm:pt>
    <dgm:pt modelId="{18211831-7EA4-4E81-80C6-8B2372A68F6B}" type="sibTrans" cxnId="{D95191A5-F67F-4DA7-812A-B94B316C5843}">
      <dgm:prSet/>
      <dgm:spPr/>
      <dgm:t>
        <a:bodyPr/>
        <a:lstStyle/>
        <a:p>
          <a:endParaRPr lang="en-US"/>
        </a:p>
      </dgm:t>
    </dgm:pt>
    <dgm:pt modelId="{159DBD57-8A22-4A07-B283-D0D68FD9C540}">
      <dgm:prSet phldrT="[Text]" custT="1"/>
      <dgm:spPr/>
      <dgm:t>
        <a:bodyPr/>
        <a:lstStyle/>
        <a:p>
          <a:r>
            <a:rPr lang="en-US" sz="2400" dirty="0" smtClean="0"/>
            <a:t>1999</a:t>
          </a:r>
          <a:endParaRPr lang="en-US" sz="2400" dirty="0"/>
        </a:p>
      </dgm:t>
    </dgm:pt>
    <dgm:pt modelId="{D5F0A72E-448B-466F-89F6-D67A96FFD08B}" type="parTrans" cxnId="{D567F470-03DB-40C4-AEBF-0435A2E2382D}">
      <dgm:prSet/>
      <dgm:spPr/>
      <dgm:t>
        <a:bodyPr/>
        <a:lstStyle/>
        <a:p>
          <a:endParaRPr lang="en-US"/>
        </a:p>
      </dgm:t>
    </dgm:pt>
    <dgm:pt modelId="{E82D73FC-638F-4C29-BE10-B986C266B41E}" type="sibTrans" cxnId="{D567F470-03DB-40C4-AEBF-0435A2E2382D}">
      <dgm:prSet/>
      <dgm:spPr/>
      <dgm:t>
        <a:bodyPr/>
        <a:lstStyle/>
        <a:p>
          <a:endParaRPr lang="en-US"/>
        </a:p>
      </dgm:t>
    </dgm:pt>
    <dgm:pt modelId="{4AC99FD5-AA4E-4994-A98A-F710D908F65D}">
      <dgm:prSet phldrT="[Text]" custT="1"/>
      <dgm:spPr/>
      <dgm:t>
        <a:bodyPr/>
        <a:lstStyle/>
        <a:p>
          <a:r>
            <a:rPr lang="en-US" sz="2400" dirty="0" smtClean="0"/>
            <a:t>2006</a:t>
          </a:r>
          <a:endParaRPr lang="en-US" sz="2400" dirty="0"/>
        </a:p>
      </dgm:t>
    </dgm:pt>
    <dgm:pt modelId="{DD2330DE-BED6-45A3-83BB-5732C4F48C6B}" type="parTrans" cxnId="{E81B2016-8F19-40D6-B17D-B0B543D84A6B}">
      <dgm:prSet/>
      <dgm:spPr/>
      <dgm:t>
        <a:bodyPr/>
        <a:lstStyle/>
        <a:p>
          <a:endParaRPr lang="en-US"/>
        </a:p>
      </dgm:t>
    </dgm:pt>
    <dgm:pt modelId="{606E86C0-42EC-4A2B-BCE3-A148AD83A95E}" type="sibTrans" cxnId="{E81B2016-8F19-40D6-B17D-B0B543D84A6B}">
      <dgm:prSet/>
      <dgm:spPr/>
      <dgm:t>
        <a:bodyPr/>
        <a:lstStyle/>
        <a:p>
          <a:endParaRPr lang="en-US"/>
        </a:p>
      </dgm:t>
    </dgm:pt>
    <dgm:pt modelId="{3F67957E-279C-4DB7-BD25-2FE65F65604B}">
      <dgm:prSet phldrT="[Text]" custT="1"/>
      <dgm:spPr/>
      <dgm:t>
        <a:bodyPr/>
        <a:lstStyle/>
        <a:p>
          <a:r>
            <a:rPr lang="en-US" sz="2400" dirty="0" smtClean="0"/>
            <a:t>2013</a:t>
          </a:r>
          <a:endParaRPr lang="en-US" sz="2400" dirty="0"/>
        </a:p>
      </dgm:t>
    </dgm:pt>
    <dgm:pt modelId="{31FF0E19-1401-476C-B3DF-9010C44CC597}" type="parTrans" cxnId="{FF0EDD9A-3367-47A2-B225-33B852EB6501}">
      <dgm:prSet/>
      <dgm:spPr/>
      <dgm:t>
        <a:bodyPr/>
        <a:lstStyle/>
        <a:p>
          <a:endParaRPr lang="en-US"/>
        </a:p>
      </dgm:t>
    </dgm:pt>
    <dgm:pt modelId="{62D879D7-9AB2-437E-8882-EF508E1C0DF6}" type="sibTrans" cxnId="{FF0EDD9A-3367-47A2-B225-33B852EB6501}">
      <dgm:prSet/>
      <dgm:spPr/>
      <dgm:t>
        <a:bodyPr/>
        <a:lstStyle/>
        <a:p>
          <a:endParaRPr lang="en-US"/>
        </a:p>
      </dgm:t>
    </dgm:pt>
    <dgm:pt modelId="{F8DA0564-4AAF-4970-A1F0-85567C513FA1}">
      <dgm:prSet phldrT="[Text]" custT="1"/>
      <dgm:spPr/>
      <dgm:t>
        <a:bodyPr/>
        <a:lstStyle/>
        <a:p>
          <a:r>
            <a:rPr lang="en-US" sz="2400" dirty="0" smtClean="0"/>
            <a:t>2008</a:t>
          </a:r>
          <a:endParaRPr lang="en-US" sz="2400" dirty="0"/>
        </a:p>
      </dgm:t>
    </dgm:pt>
    <dgm:pt modelId="{A5AD2C32-63A6-4683-A13B-5381AE815D99}" type="parTrans" cxnId="{D4995189-38DA-4DF6-8745-1F30EFBFBD79}">
      <dgm:prSet/>
      <dgm:spPr/>
      <dgm:t>
        <a:bodyPr/>
        <a:lstStyle/>
        <a:p>
          <a:endParaRPr lang="en-US"/>
        </a:p>
      </dgm:t>
    </dgm:pt>
    <dgm:pt modelId="{5B0B3A3E-FD67-4FAF-8030-B4E50B46DBCA}" type="sibTrans" cxnId="{D4995189-38DA-4DF6-8745-1F30EFBFBD79}">
      <dgm:prSet/>
      <dgm:spPr/>
      <dgm:t>
        <a:bodyPr/>
        <a:lstStyle/>
        <a:p>
          <a:endParaRPr lang="en-US"/>
        </a:p>
      </dgm:t>
    </dgm:pt>
    <dgm:pt modelId="{84AF2ED0-C6FE-42C9-9629-D9E3A3138A2D}">
      <dgm:prSet/>
      <dgm:spPr/>
      <dgm:t>
        <a:bodyPr/>
        <a:lstStyle/>
        <a:p>
          <a:r>
            <a:rPr lang="en-US" dirty="0" smtClean="0"/>
            <a:t>Coca-Cola Scholars Foundation was founded	</a:t>
          </a:r>
          <a:endParaRPr lang="en-US" dirty="0"/>
        </a:p>
      </dgm:t>
    </dgm:pt>
    <dgm:pt modelId="{21AFBB0C-CD40-4815-92EA-EA017D0197A2}" type="parTrans" cxnId="{42440A31-7F37-47FE-A381-DA8A0CED21A0}">
      <dgm:prSet/>
      <dgm:spPr/>
      <dgm:t>
        <a:bodyPr/>
        <a:lstStyle/>
        <a:p>
          <a:endParaRPr lang="en-US"/>
        </a:p>
      </dgm:t>
    </dgm:pt>
    <dgm:pt modelId="{7960F1D7-0130-4FC3-98CB-DEC06AE94F1F}" type="sibTrans" cxnId="{42440A31-7F37-47FE-A381-DA8A0CED21A0}">
      <dgm:prSet/>
      <dgm:spPr/>
      <dgm:t>
        <a:bodyPr/>
        <a:lstStyle/>
        <a:p>
          <a:endParaRPr lang="en-US"/>
        </a:p>
      </dgm:t>
    </dgm:pt>
    <dgm:pt modelId="{A7057F1D-CB0C-4FF2-93C4-1F87022DEE62}">
      <dgm:prSet/>
      <dgm:spPr/>
      <dgm:t>
        <a:bodyPr/>
        <a:lstStyle/>
        <a:p>
          <a:r>
            <a:rPr lang="en-US" smtClean="0"/>
            <a:t>First class of Scholars</a:t>
          </a:r>
          <a:endParaRPr lang="en-US"/>
        </a:p>
      </dgm:t>
    </dgm:pt>
    <dgm:pt modelId="{0DE8B6FD-E603-4921-87EA-05DC241F583B}" type="parTrans" cxnId="{6F2C24F6-8C84-4C37-8381-6B95088AB46E}">
      <dgm:prSet/>
      <dgm:spPr/>
      <dgm:t>
        <a:bodyPr/>
        <a:lstStyle/>
        <a:p>
          <a:endParaRPr lang="en-US"/>
        </a:p>
      </dgm:t>
    </dgm:pt>
    <dgm:pt modelId="{D222D307-FAD2-49CE-A110-85F0899C4385}" type="sibTrans" cxnId="{6F2C24F6-8C84-4C37-8381-6B95088AB46E}">
      <dgm:prSet/>
      <dgm:spPr/>
      <dgm:t>
        <a:bodyPr/>
        <a:lstStyle/>
        <a:p>
          <a:endParaRPr lang="en-US"/>
        </a:p>
      </dgm:t>
    </dgm:pt>
    <dgm:pt modelId="{BAA2F898-C8BA-4134-BDFF-4174AF166182}">
      <dgm:prSet/>
      <dgm:spPr/>
      <dgm:t>
        <a:bodyPr/>
        <a:lstStyle/>
        <a:p>
          <a:r>
            <a:rPr lang="en-US" dirty="0" smtClean="0"/>
            <a:t>Went from 150 to 250 Scholars</a:t>
          </a:r>
          <a:endParaRPr lang="en-US" dirty="0"/>
        </a:p>
      </dgm:t>
    </dgm:pt>
    <dgm:pt modelId="{34770760-515B-4724-8AD0-074B46BB01F7}" type="parTrans" cxnId="{839BA401-65F5-4FCB-8C38-78D8F2A12D62}">
      <dgm:prSet/>
      <dgm:spPr/>
      <dgm:t>
        <a:bodyPr/>
        <a:lstStyle/>
        <a:p>
          <a:endParaRPr lang="en-US"/>
        </a:p>
      </dgm:t>
    </dgm:pt>
    <dgm:pt modelId="{CFB58574-BE6E-4239-89D9-372A7D88EB94}" type="sibTrans" cxnId="{839BA401-65F5-4FCB-8C38-78D8F2A12D62}">
      <dgm:prSet/>
      <dgm:spPr/>
      <dgm:t>
        <a:bodyPr/>
        <a:lstStyle/>
        <a:p>
          <a:endParaRPr lang="en-US"/>
        </a:p>
      </dgm:t>
    </dgm:pt>
    <dgm:pt modelId="{D68267AC-E63D-4CFD-B7AA-A5F7F1D97821}">
      <dgm:prSet/>
      <dgm:spPr/>
      <dgm:t>
        <a:bodyPr/>
        <a:lstStyle/>
        <a:p>
          <a:r>
            <a:rPr lang="en-US" dirty="0" smtClean="0"/>
            <a:t>AAB was started;  Regional Scholarships = $10,000</a:t>
          </a:r>
          <a:endParaRPr lang="en-US" dirty="0"/>
        </a:p>
      </dgm:t>
    </dgm:pt>
    <dgm:pt modelId="{4963D7A1-7472-402F-BB18-C512010D2933}" type="parTrans" cxnId="{548897B9-568D-4927-B04C-FB534AE8D8C4}">
      <dgm:prSet/>
      <dgm:spPr/>
      <dgm:t>
        <a:bodyPr/>
        <a:lstStyle/>
        <a:p>
          <a:endParaRPr lang="en-US"/>
        </a:p>
      </dgm:t>
    </dgm:pt>
    <dgm:pt modelId="{9C9DDFF0-1162-43CF-B6F6-42B5B5CCE23E}" type="sibTrans" cxnId="{548897B9-568D-4927-B04C-FB534AE8D8C4}">
      <dgm:prSet/>
      <dgm:spPr/>
      <dgm:t>
        <a:bodyPr/>
        <a:lstStyle/>
        <a:p>
          <a:endParaRPr lang="en-US"/>
        </a:p>
      </dgm:t>
    </dgm:pt>
    <dgm:pt modelId="{97B8952A-CF59-4254-B34C-0D23FE5DE748}">
      <dgm:prSet/>
      <dgm:spPr/>
      <dgm:t>
        <a:bodyPr/>
        <a:lstStyle/>
        <a:p>
          <a:r>
            <a:rPr lang="en-US" dirty="0" smtClean="0"/>
            <a:t>First Leadership Summit (200 attendees)</a:t>
          </a:r>
          <a:endParaRPr lang="en-US" dirty="0"/>
        </a:p>
      </dgm:t>
    </dgm:pt>
    <dgm:pt modelId="{884402AE-3FB8-4A47-96C5-C40816DC43E2}" type="parTrans" cxnId="{9835A5E9-0276-4D0F-AF41-4314FDC3137A}">
      <dgm:prSet/>
      <dgm:spPr/>
      <dgm:t>
        <a:bodyPr/>
        <a:lstStyle/>
        <a:p>
          <a:endParaRPr lang="en-US"/>
        </a:p>
      </dgm:t>
    </dgm:pt>
    <dgm:pt modelId="{C9076422-A72A-4736-B651-0CE7388A0563}" type="sibTrans" cxnId="{9835A5E9-0276-4D0F-AF41-4314FDC3137A}">
      <dgm:prSet/>
      <dgm:spPr/>
      <dgm:t>
        <a:bodyPr/>
        <a:lstStyle/>
        <a:p>
          <a:endParaRPr lang="en-US"/>
        </a:p>
      </dgm:t>
    </dgm:pt>
    <dgm:pt modelId="{05E964D5-8AC3-4221-9D67-598CBC72F841}">
      <dgm:prSet/>
      <dgm:spPr/>
      <dgm:t>
        <a:bodyPr/>
        <a:lstStyle/>
        <a:p>
          <a:r>
            <a:rPr lang="en-US" dirty="0" smtClean="0"/>
            <a:t>2</a:t>
          </a:r>
          <a:r>
            <a:rPr lang="en-US" baseline="30000" dirty="0" smtClean="0"/>
            <a:t>nd</a:t>
          </a:r>
          <a:r>
            <a:rPr lang="en-US" dirty="0" smtClean="0"/>
            <a:t> Leadership Summit (525 attendees)</a:t>
          </a:r>
          <a:endParaRPr lang="en-US" dirty="0"/>
        </a:p>
      </dgm:t>
    </dgm:pt>
    <dgm:pt modelId="{D538DE49-1D93-4C4D-A842-5931990E23A9}" type="parTrans" cxnId="{B0582EBA-DA7B-44B5-BFDC-B1CF71FDE3AD}">
      <dgm:prSet/>
      <dgm:spPr/>
      <dgm:t>
        <a:bodyPr/>
        <a:lstStyle/>
        <a:p>
          <a:endParaRPr lang="en-US"/>
        </a:p>
      </dgm:t>
    </dgm:pt>
    <dgm:pt modelId="{AAE23D8E-C35E-4835-ABA8-F5B37003778E}" type="sibTrans" cxnId="{B0582EBA-DA7B-44B5-BFDC-B1CF71FDE3AD}">
      <dgm:prSet/>
      <dgm:spPr/>
      <dgm:t>
        <a:bodyPr/>
        <a:lstStyle/>
        <a:p>
          <a:endParaRPr lang="en-US"/>
        </a:p>
      </dgm:t>
    </dgm:pt>
    <dgm:pt modelId="{6F8D298A-40C4-4212-92CB-D09EAA8ECB49}" type="pres">
      <dgm:prSet presAssocID="{ADE93E3F-149F-4720-BC40-8C7C99BAF1C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E19B41-948B-47C7-BC09-D574A3541CD2}" type="pres">
      <dgm:prSet presAssocID="{BD38BE04-C4E1-4574-940F-BA2A4462E108}" presName="composite" presStyleCnt="0"/>
      <dgm:spPr/>
    </dgm:pt>
    <dgm:pt modelId="{0029FD16-5271-4FE7-9637-268C0C9C8B56}" type="pres">
      <dgm:prSet presAssocID="{BD38BE04-C4E1-4574-940F-BA2A4462E108}" presName="parentText" presStyleLbl="alignNode1" presStyleIdx="0" presStyleCnt="6" custScaleX="1561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25BE0-78CC-4AAC-B612-4AA130ACA455}" type="pres">
      <dgm:prSet presAssocID="{BD38BE04-C4E1-4574-940F-BA2A4462E108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A54F7-7FD9-42AB-81C4-045C8621F91D}" type="pres">
      <dgm:prSet presAssocID="{3983947D-3E99-4355-BAE2-818D4D233FD5}" presName="sp" presStyleCnt="0"/>
      <dgm:spPr/>
    </dgm:pt>
    <dgm:pt modelId="{841B8C66-CA5B-42D7-9B94-5B03E9983783}" type="pres">
      <dgm:prSet presAssocID="{50871001-E6AD-41AC-947B-58E3B240F420}" presName="composite" presStyleCnt="0"/>
      <dgm:spPr/>
    </dgm:pt>
    <dgm:pt modelId="{DCC36604-B11D-4C5C-B06E-B856E9C1244E}" type="pres">
      <dgm:prSet presAssocID="{50871001-E6AD-41AC-947B-58E3B240F420}" presName="parentText" presStyleLbl="alignNode1" presStyleIdx="1" presStyleCnt="6" custScaleX="1439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713BE-052B-448C-B358-54CD058641B5}" type="pres">
      <dgm:prSet presAssocID="{50871001-E6AD-41AC-947B-58E3B240F420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2A8F2-A0AD-41C0-98AB-640136C0F95A}" type="pres">
      <dgm:prSet presAssocID="{18211831-7EA4-4E81-80C6-8B2372A68F6B}" presName="sp" presStyleCnt="0"/>
      <dgm:spPr/>
    </dgm:pt>
    <dgm:pt modelId="{9EEA7856-444B-4B41-8E1B-F7F2A4B4D879}" type="pres">
      <dgm:prSet presAssocID="{159DBD57-8A22-4A07-B283-D0D68FD9C540}" presName="composite" presStyleCnt="0"/>
      <dgm:spPr/>
    </dgm:pt>
    <dgm:pt modelId="{7191AEB5-5873-4A4C-A1C0-FB17724643EB}" type="pres">
      <dgm:prSet presAssocID="{159DBD57-8A22-4A07-B283-D0D68FD9C540}" presName="parentText" presStyleLbl="alignNode1" presStyleIdx="2" presStyleCnt="6" custScaleX="1317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45429-30F3-47F3-9348-B541F8B1F62F}" type="pres">
      <dgm:prSet presAssocID="{159DBD57-8A22-4A07-B283-D0D68FD9C540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ABB2A-B557-43F6-B193-D3A6603DF1FD}" type="pres">
      <dgm:prSet presAssocID="{E82D73FC-638F-4C29-BE10-B986C266B41E}" presName="sp" presStyleCnt="0"/>
      <dgm:spPr/>
    </dgm:pt>
    <dgm:pt modelId="{6A81E46D-24B7-49CF-8F78-4380C2352542}" type="pres">
      <dgm:prSet presAssocID="{4AC99FD5-AA4E-4994-A98A-F710D908F65D}" presName="composite" presStyleCnt="0"/>
      <dgm:spPr/>
    </dgm:pt>
    <dgm:pt modelId="{B5BE6C9A-9F73-4B94-9995-09CEE3904669}" type="pres">
      <dgm:prSet presAssocID="{4AC99FD5-AA4E-4994-A98A-F710D908F65D}" presName="parentText" presStyleLbl="alignNode1" presStyleIdx="3" presStyleCnt="6" custScaleX="12622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4F3E5E-8991-4E1A-BAA6-B4DD850C1642}" type="pres">
      <dgm:prSet presAssocID="{4AC99FD5-AA4E-4994-A98A-F710D908F65D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ED201-767F-45F2-8D7E-BDB418FA4C62}" type="pres">
      <dgm:prSet presAssocID="{606E86C0-42EC-4A2B-BCE3-A148AD83A95E}" presName="sp" presStyleCnt="0"/>
      <dgm:spPr/>
    </dgm:pt>
    <dgm:pt modelId="{61C46B6C-6C3C-41BE-B0E3-E8CC2319DAE5}" type="pres">
      <dgm:prSet presAssocID="{F8DA0564-4AAF-4970-A1F0-85567C513FA1}" presName="composite" presStyleCnt="0"/>
      <dgm:spPr/>
    </dgm:pt>
    <dgm:pt modelId="{6BDBCE31-D0EC-4742-8BBD-35698D5E0FF1}" type="pres">
      <dgm:prSet presAssocID="{F8DA0564-4AAF-4970-A1F0-85567C513FA1}" presName="parentText" presStyleLbl="alignNode1" presStyleIdx="4" presStyleCnt="6" custScaleX="1317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37AA15-4CE5-434F-A320-DCF0BF32AADD}" type="pres">
      <dgm:prSet presAssocID="{F8DA0564-4AAF-4970-A1F0-85567C513FA1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23DBF-E6DE-4E50-8901-3B77270CB458}" type="pres">
      <dgm:prSet presAssocID="{5B0B3A3E-FD67-4FAF-8030-B4E50B46DBCA}" presName="sp" presStyleCnt="0"/>
      <dgm:spPr/>
    </dgm:pt>
    <dgm:pt modelId="{7449A34E-804E-424D-B9AD-A73D73519B3E}" type="pres">
      <dgm:prSet presAssocID="{3F67957E-279C-4DB7-BD25-2FE65F65604B}" presName="composite" presStyleCnt="0"/>
      <dgm:spPr/>
    </dgm:pt>
    <dgm:pt modelId="{1B591936-174F-40DB-B17C-2B142D821AC8}" type="pres">
      <dgm:prSet presAssocID="{3F67957E-279C-4DB7-BD25-2FE65F65604B}" presName="parentText" presStyleLbl="alignNode1" presStyleIdx="5" presStyleCnt="6" custScaleX="1317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F91BC-921F-423D-8701-6C5EC529860F}" type="pres">
      <dgm:prSet presAssocID="{3F67957E-279C-4DB7-BD25-2FE65F65604B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67F470-03DB-40C4-AEBF-0435A2E2382D}" srcId="{ADE93E3F-149F-4720-BC40-8C7C99BAF1C7}" destId="{159DBD57-8A22-4A07-B283-D0D68FD9C540}" srcOrd="2" destOrd="0" parTransId="{D5F0A72E-448B-466F-89F6-D67A96FFD08B}" sibTransId="{E82D73FC-638F-4C29-BE10-B986C266B41E}"/>
    <dgm:cxn modelId="{021DE452-EAC8-49FA-A930-5832A5F59F42}" type="presOf" srcId="{05E964D5-8AC3-4221-9D67-598CBC72F841}" destId="{106F91BC-921F-423D-8701-6C5EC529860F}" srcOrd="0" destOrd="0" presId="urn:microsoft.com/office/officeart/2005/8/layout/chevron2"/>
    <dgm:cxn modelId="{42440A31-7F37-47FE-A381-DA8A0CED21A0}" srcId="{BD38BE04-C4E1-4574-940F-BA2A4462E108}" destId="{84AF2ED0-C6FE-42C9-9629-D9E3A3138A2D}" srcOrd="0" destOrd="0" parTransId="{21AFBB0C-CD40-4815-92EA-EA017D0197A2}" sibTransId="{7960F1D7-0130-4FC3-98CB-DEC06AE94F1F}"/>
    <dgm:cxn modelId="{A7BBD636-0A7D-4C1E-89CA-2EAAAB6B5A78}" type="presOf" srcId="{3F67957E-279C-4DB7-BD25-2FE65F65604B}" destId="{1B591936-174F-40DB-B17C-2B142D821AC8}" srcOrd="0" destOrd="0" presId="urn:microsoft.com/office/officeart/2005/8/layout/chevron2"/>
    <dgm:cxn modelId="{6F2C24F6-8C84-4C37-8381-6B95088AB46E}" srcId="{50871001-E6AD-41AC-947B-58E3B240F420}" destId="{A7057F1D-CB0C-4FF2-93C4-1F87022DEE62}" srcOrd="0" destOrd="0" parTransId="{0DE8B6FD-E603-4921-87EA-05DC241F583B}" sibTransId="{D222D307-FAD2-49CE-A110-85F0899C4385}"/>
    <dgm:cxn modelId="{E81B2016-8F19-40D6-B17D-B0B543D84A6B}" srcId="{ADE93E3F-149F-4720-BC40-8C7C99BAF1C7}" destId="{4AC99FD5-AA4E-4994-A98A-F710D908F65D}" srcOrd="3" destOrd="0" parTransId="{DD2330DE-BED6-45A3-83BB-5732C4F48C6B}" sibTransId="{606E86C0-42EC-4A2B-BCE3-A148AD83A95E}"/>
    <dgm:cxn modelId="{548897B9-568D-4927-B04C-FB534AE8D8C4}" srcId="{4AC99FD5-AA4E-4994-A98A-F710D908F65D}" destId="{D68267AC-E63D-4CFD-B7AA-A5F7F1D97821}" srcOrd="0" destOrd="0" parTransId="{4963D7A1-7472-402F-BB18-C512010D2933}" sibTransId="{9C9DDFF0-1162-43CF-B6F6-42B5B5CCE23E}"/>
    <dgm:cxn modelId="{21CD7875-5057-4E6E-845A-C0BAB50D38F5}" type="presOf" srcId="{F8DA0564-4AAF-4970-A1F0-85567C513FA1}" destId="{6BDBCE31-D0EC-4742-8BBD-35698D5E0FF1}" srcOrd="0" destOrd="0" presId="urn:microsoft.com/office/officeart/2005/8/layout/chevron2"/>
    <dgm:cxn modelId="{B65B10E6-6E19-423F-92D2-6BF32392980D}" type="presOf" srcId="{BD38BE04-C4E1-4574-940F-BA2A4462E108}" destId="{0029FD16-5271-4FE7-9637-268C0C9C8B56}" srcOrd="0" destOrd="0" presId="urn:microsoft.com/office/officeart/2005/8/layout/chevron2"/>
    <dgm:cxn modelId="{B0582EBA-DA7B-44B5-BFDC-B1CF71FDE3AD}" srcId="{3F67957E-279C-4DB7-BD25-2FE65F65604B}" destId="{05E964D5-8AC3-4221-9D67-598CBC72F841}" srcOrd="0" destOrd="0" parTransId="{D538DE49-1D93-4C4D-A842-5931990E23A9}" sibTransId="{AAE23D8E-C35E-4835-ABA8-F5B37003778E}"/>
    <dgm:cxn modelId="{4449D492-AA30-475D-9607-7CE318C5578B}" type="presOf" srcId="{84AF2ED0-C6FE-42C9-9629-D9E3A3138A2D}" destId="{A9A25BE0-78CC-4AAC-B612-4AA130ACA455}" srcOrd="0" destOrd="0" presId="urn:microsoft.com/office/officeart/2005/8/layout/chevron2"/>
    <dgm:cxn modelId="{0785B96E-C7F8-4797-9EFA-CC77D0D2725B}" type="presOf" srcId="{159DBD57-8A22-4A07-B283-D0D68FD9C540}" destId="{7191AEB5-5873-4A4C-A1C0-FB17724643EB}" srcOrd="0" destOrd="0" presId="urn:microsoft.com/office/officeart/2005/8/layout/chevron2"/>
    <dgm:cxn modelId="{36928CAA-6A99-4E28-A111-EFD4BD705F1E}" type="presOf" srcId="{ADE93E3F-149F-4720-BC40-8C7C99BAF1C7}" destId="{6F8D298A-40C4-4212-92CB-D09EAA8ECB49}" srcOrd="0" destOrd="0" presId="urn:microsoft.com/office/officeart/2005/8/layout/chevron2"/>
    <dgm:cxn modelId="{EA94EC48-DB6B-4035-92F5-20EC717D5EDF}" type="presOf" srcId="{50871001-E6AD-41AC-947B-58E3B240F420}" destId="{DCC36604-B11D-4C5C-B06E-B856E9C1244E}" srcOrd="0" destOrd="0" presId="urn:microsoft.com/office/officeart/2005/8/layout/chevron2"/>
    <dgm:cxn modelId="{839BA401-65F5-4FCB-8C38-78D8F2A12D62}" srcId="{159DBD57-8A22-4A07-B283-D0D68FD9C540}" destId="{BAA2F898-C8BA-4134-BDFF-4174AF166182}" srcOrd="0" destOrd="0" parTransId="{34770760-515B-4724-8AD0-074B46BB01F7}" sibTransId="{CFB58574-BE6E-4239-89D9-372A7D88EB94}"/>
    <dgm:cxn modelId="{F0D3CBA8-22C4-4511-89D8-1AAF0C93F8B1}" type="presOf" srcId="{A7057F1D-CB0C-4FF2-93C4-1F87022DEE62}" destId="{FF3713BE-052B-448C-B358-54CD058641B5}" srcOrd="0" destOrd="0" presId="urn:microsoft.com/office/officeart/2005/8/layout/chevron2"/>
    <dgm:cxn modelId="{D95191A5-F67F-4DA7-812A-B94B316C5843}" srcId="{ADE93E3F-149F-4720-BC40-8C7C99BAF1C7}" destId="{50871001-E6AD-41AC-947B-58E3B240F420}" srcOrd="1" destOrd="0" parTransId="{3B42FE2C-2462-4A90-9626-5A408209C8E3}" sibTransId="{18211831-7EA4-4E81-80C6-8B2372A68F6B}"/>
    <dgm:cxn modelId="{0144E2D8-F477-4CBC-8EC6-A16F2EB372C6}" type="presOf" srcId="{4AC99FD5-AA4E-4994-A98A-F710D908F65D}" destId="{B5BE6C9A-9F73-4B94-9995-09CEE3904669}" srcOrd="0" destOrd="0" presId="urn:microsoft.com/office/officeart/2005/8/layout/chevron2"/>
    <dgm:cxn modelId="{C2DF416F-1F51-4351-A590-5CBBA76EA64C}" type="presOf" srcId="{D68267AC-E63D-4CFD-B7AA-A5F7F1D97821}" destId="{864F3E5E-8991-4E1A-BAA6-B4DD850C1642}" srcOrd="0" destOrd="0" presId="urn:microsoft.com/office/officeart/2005/8/layout/chevron2"/>
    <dgm:cxn modelId="{3B8E522B-436A-46B8-8F7F-597FE90B65C0}" type="presOf" srcId="{BAA2F898-C8BA-4134-BDFF-4174AF166182}" destId="{4C945429-30F3-47F3-9348-B541F8B1F62F}" srcOrd="0" destOrd="0" presId="urn:microsoft.com/office/officeart/2005/8/layout/chevron2"/>
    <dgm:cxn modelId="{D4995189-38DA-4DF6-8745-1F30EFBFBD79}" srcId="{ADE93E3F-149F-4720-BC40-8C7C99BAF1C7}" destId="{F8DA0564-4AAF-4970-A1F0-85567C513FA1}" srcOrd="4" destOrd="0" parTransId="{A5AD2C32-63A6-4683-A13B-5381AE815D99}" sibTransId="{5B0B3A3E-FD67-4FAF-8030-B4E50B46DBCA}"/>
    <dgm:cxn modelId="{7C4F9E8F-6497-4651-B49D-F293320C2DEC}" srcId="{ADE93E3F-149F-4720-BC40-8C7C99BAF1C7}" destId="{BD38BE04-C4E1-4574-940F-BA2A4462E108}" srcOrd="0" destOrd="0" parTransId="{463C8DD2-CCEF-409B-A547-DC7F60BE9C15}" sibTransId="{3983947D-3E99-4355-BAE2-818D4D233FD5}"/>
    <dgm:cxn modelId="{FF0EDD9A-3367-47A2-B225-33B852EB6501}" srcId="{ADE93E3F-149F-4720-BC40-8C7C99BAF1C7}" destId="{3F67957E-279C-4DB7-BD25-2FE65F65604B}" srcOrd="5" destOrd="0" parTransId="{31FF0E19-1401-476C-B3DF-9010C44CC597}" sibTransId="{62D879D7-9AB2-437E-8882-EF508E1C0DF6}"/>
    <dgm:cxn modelId="{9835A5E9-0276-4D0F-AF41-4314FDC3137A}" srcId="{F8DA0564-4AAF-4970-A1F0-85567C513FA1}" destId="{97B8952A-CF59-4254-B34C-0D23FE5DE748}" srcOrd="0" destOrd="0" parTransId="{884402AE-3FB8-4A47-96C5-C40816DC43E2}" sibTransId="{C9076422-A72A-4736-B651-0CE7388A0563}"/>
    <dgm:cxn modelId="{4B6ECB3A-DFAC-48E2-8C4A-0C85CBC5C09A}" type="presOf" srcId="{97B8952A-CF59-4254-B34C-0D23FE5DE748}" destId="{B237AA15-4CE5-434F-A320-DCF0BF32AADD}" srcOrd="0" destOrd="0" presId="urn:microsoft.com/office/officeart/2005/8/layout/chevron2"/>
    <dgm:cxn modelId="{C96BCC21-642F-4350-B862-F920E69E30E8}" type="presParOf" srcId="{6F8D298A-40C4-4212-92CB-D09EAA8ECB49}" destId="{DAE19B41-948B-47C7-BC09-D574A3541CD2}" srcOrd="0" destOrd="0" presId="urn:microsoft.com/office/officeart/2005/8/layout/chevron2"/>
    <dgm:cxn modelId="{CBDE214A-ECF1-4A87-A69D-7E3597834B70}" type="presParOf" srcId="{DAE19B41-948B-47C7-BC09-D574A3541CD2}" destId="{0029FD16-5271-4FE7-9637-268C0C9C8B56}" srcOrd="0" destOrd="0" presId="urn:microsoft.com/office/officeart/2005/8/layout/chevron2"/>
    <dgm:cxn modelId="{48A3A972-8814-41A0-8698-A78EA0F10CE4}" type="presParOf" srcId="{DAE19B41-948B-47C7-BC09-D574A3541CD2}" destId="{A9A25BE0-78CC-4AAC-B612-4AA130ACA455}" srcOrd="1" destOrd="0" presId="urn:microsoft.com/office/officeart/2005/8/layout/chevron2"/>
    <dgm:cxn modelId="{F9303AC6-CEAD-4C9A-A21E-50B665C494C9}" type="presParOf" srcId="{6F8D298A-40C4-4212-92CB-D09EAA8ECB49}" destId="{FBCA54F7-7FD9-42AB-81C4-045C8621F91D}" srcOrd="1" destOrd="0" presId="urn:microsoft.com/office/officeart/2005/8/layout/chevron2"/>
    <dgm:cxn modelId="{3FB52F22-9923-4396-90C3-AA5C1ED51EA7}" type="presParOf" srcId="{6F8D298A-40C4-4212-92CB-D09EAA8ECB49}" destId="{841B8C66-CA5B-42D7-9B94-5B03E9983783}" srcOrd="2" destOrd="0" presId="urn:microsoft.com/office/officeart/2005/8/layout/chevron2"/>
    <dgm:cxn modelId="{D4093DF3-1B61-47DC-B9DD-6A2A76A6191B}" type="presParOf" srcId="{841B8C66-CA5B-42D7-9B94-5B03E9983783}" destId="{DCC36604-B11D-4C5C-B06E-B856E9C1244E}" srcOrd="0" destOrd="0" presId="urn:microsoft.com/office/officeart/2005/8/layout/chevron2"/>
    <dgm:cxn modelId="{E8868DB7-ECD9-4C5F-814F-4B1A7C41E2CB}" type="presParOf" srcId="{841B8C66-CA5B-42D7-9B94-5B03E9983783}" destId="{FF3713BE-052B-448C-B358-54CD058641B5}" srcOrd="1" destOrd="0" presId="urn:microsoft.com/office/officeart/2005/8/layout/chevron2"/>
    <dgm:cxn modelId="{CCDAE883-5B4B-4DDF-8016-3E96D325CA34}" type="presParOf" srcId="{6F8D298A-40C4-4212-92CB-D09EAA8ECB49}" destId="{DD72A8F2-A0AD-41C0-98AB-640136C0F95A}" srcOrd="3" destOrd="0" presId="urn:microsoft.com/office/officeart/2005/8/layout/chevron2"/>
    <dgm:cxn modelId="{1F0A7452-A631-4201-BF2C-56DBF4E9D248}" type="presParOf" srcId="{6F8D298A-40C4-4212-92CB-D09EAA8ECB49}" destId="{9EEA7856-444B-4B41-8E1B-F7F2A4B4D879}" srcOrd="4" destOrd="0" presId="urn:microsoft.com/office/officeart/2005/8/layout/chevron2"/>
    <dgm:cxn modelId="{B57427BB-137B-4B6E-993E-AB4373DC7B84}" type="presParOf" srcId="{9EEA7856-444B-4B41-8E1B-F7F2A4B4D879}" destId="{7191AEB5-5873-4A4C-A1C0-FB17724643EB}" srcOrd="0" destOrd="0" presId="urn:microsoft.com/office/officeart/2005/8/layout/chevron2"/>
    <dgm:cxn modelId="{83FC13A4-D222-408C-8BA9-FA175841FB65}" type="presParOf" srcId="{9EEA7856-444B-4B41-8E1B-F7F2A4B4D879}" destId="{4C945429-30F3-47F3-9348-B541F8B1F62F}" srcOrd="1" destOrd="0" presId="urn:microsoft.com/office/officeart/2005/8/layout/chevron2"/>
    <dgm:cxn modelId="{694BD7D8-8A11-4EA4-8FAD-F1B0099A5E1D}" type="presParOf" srcId="{6F8D298A-40C4-4212-92CB-D09EAA8ECB49}" destId="{C78ABB2A-B557-43F6-B193-D3A6603DF1FD}" srcOrd="5" destOrd="0" presId="urn:microsoft.com/office/officeart/2005/8/layout/chevron2"/>
    <dgm:cxn modelId="{727451FD-F8B0-42A4-946F-132FFEC68FF4}" type="presParOf" srcId="{6F8D298A-40C4-4212-92CB-D09EAA8ECB49}" destId="{6A81E46D-24B7-49CF-8F78-4380C2352542}" srcOrd="6" destOrd="0" presId="urn:microsoft.com/office/officeart/2005/8/layout/chevron2"/>
    <dgm:cxn modelId="{A7AECB14-05EC-4210-9A5A-70497078F3A8}" type="presParOf" srcId="{6A81E46D-24B7-49CF-8F78-4380C2352542}" destId="{B5BE6C9A-9F73-4B94-9995-09CEE3904669}" srcOrd="0" destOrd="0" presId="urn:microsoft.com/office/officeart/2005/8/layout/chevron2"/>
    <dgm:cxn modelId="{0396D80F-E4B1-4ACB-85B6-59EBEE527191}" type="presParOf" srcId="{6A81E46D-24B7-49CF-8F78-4380C2352542}" destId="{864F3E5E-8991-4E1A-BAA6-B4DD850C1642}" srcOrd="1" destOrd="0" presId="urn:microsoft.com/office/officeart/2005/8/layout/chevron2"/>
    <dgm:cxn modelId="{77E19A29-BB4F-4778-B30E-1A194B51DCDF}" type="presParOf" srcId="{6F8D298A-40C4-4212-92CB-D09EAA8ECB49}" destId="{EF5ED201-767F-45F2-8D7E-BDB418FA4C62}" srcOrd="7" destOrd="0" presId="urn:microsoft.com/office/officeart/2005/8/layout/chevron2"/>
    <dgm:cxn modelId="{9699031F-226D-471A-B479-28E13ACE366C}" type="presParOf" srcId="{6F8D298A-40C4-4212-92CB-D09EAA8ECB49}" destId="{61C46B6C-6C3C-41BE-B0E3-E8CC2319DAE5}" srcOrd="8" destOrd="0" presId="urn:microsoft.com/office/officeart/2005/8/layout/chevron2"/>
    <dgm:cxn modelId="{CD536793-238D-4081-A052-FA80D5FA0D98}" type="presParOf" srcId="{61C46B6C-6C3C-41BE-B0E3-E8CC2319DAE5}" destId="{6BDBCE31-D0EC-4742-8BBD-35698D5E0FF1}" srcOrd="0" destOrd="0" presId="urn:microsoft.com/office/officeart/2005/8/layout/chevron2"/>
    <dgm:cxn modelId="{683B494F-0D34-4A7E-B7FC-951FE5181BD7}" type="presParOf" srcId="{61C46B6C-6C3C-41BE-B0E3-E8CC2319DAE5}" destId="{B237AA15-4CE5-434F-A320-DCF0BF32AADD}" srcOrd="1" destOrd="0" presId="urn:microsoft.com/office/officeart/2005/8/layout/chevron2"/>
    <dgm:cxn modelId="{66430D43-E6D7-4350-8AA5-672565020BAF}" type="presParOf" srcId="{6F8D298A-40C4-4212-92CB-D09EAA8ECB49}" destId="{68E23DBF-E6DE-4E50-8901-3B77270CB458}" srcOrd="9" destOrd="0" presId="urn:microsoft.com/office/officeart/2005/8/layout/chevron2"/>
    <dgm:cxn modelId="{AAD30406-CC1F-4429-ADA7-4CE89700A247}" type="presParOf" srcId="{6F8D298A-40C4-4212-92CB-D09EAA8ECB49}" destId="{7449A34E-804E-424D-B9AD-A73D73519B3E}" srcOrd="10" destOrd="0" presId="urn:microsoft.com/office/officeart/2005/8/layout/chevron2"/>
    <dgm:cxn modelId="{18DCEA23-FD59-4396-82BF-3F92260A3AF7}" type="presParOf" srcId="{7449A34E-804E-424D-B9AD-A73D73519B3E}" destId="{1B591936-174F-40DB-B17C-2B142D821AC8}" srcOrd="0" destOrd="0" presId="urn:microsoft.com/office/officeart/2005/8/layout/chevron2"/>
    <dgm:cxn modelId="{D7BA7442-A01C-450F-9EB7-1A10F8EC6BF0}" type="presParOf" srcId="{7449A34E-804E-424D-B9AD-A73D73519B3E}" destId="{106F91BC-921F-423D-8701-6C5EC529860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9FD16-5271-4FE7-9637-268C0C9C8B56}">
      <dsp:nvSpPr>
        <dsp:cNvPr id="0" name=""/>
        <dsp:cNvSpPr/>
      </dsp:nvSpPr>
      <dsp:spPr>
        <a:xfrm rot="5400000">
          <a:off x="-42976" y="-33628"/>
          <a:ext cx="830077" cy="90719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1986</a:t>
          </a:r>
          <a:r>
            <a:rPr lang="en-US" sz="1700" kern="1200" dirty="0" smtClean="0"/>
            <a:t>    </a:t>
          </a:r>
          <a:endParaRPr lang="en-US" sz="2400" kern="1200" dirty="0"/>
        </a:p>
      </dsp:txBody>
      <dsp:txXfrm rot="-5400000">
        <a:off x="-81534" y="4930"/>
        <a:ext cx="907194" cy="830077"/>
      </dsp:txXfrm>
    </dsp:sp>
    <dsp:sp modelId="{A9A25BE0-78CC-4AAC-B612-4AA130ACA455}">
      <dsp:nvSpPr>
        <dsp:cNvPr id="0" name=""/>
        <dsp:cNvSpPr/>
      </dsp:nvSpPr>
      <dsp:spPr>
        <a:xfrm rot="5400000">
          <a:off x="4627107" y="-3959588"/>
          <a:ext cx="539834" cy="84688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Coca-Cola Scholars Foundation was founded	</a:t>
          </a:r>
          <a:endParaRPr lang="en-US" sz="3000" kern="1200" dirty="0"/>
        </a:p>
      </dsp:txBody>
      <dsp:txXfrm rot="-5400000">
        <a:off x="662590" y="31282"/>
        <a:ext cx="8442517" cy="487128"/>
      </dsp:txXfrm>
    </dsp:sp>
    <dsp:sp modelId="{DCC36604-B11D-4C5C-B06E-B856E9C1244E}">
      <dsp:nvSpPr>
        <dsp:cNvPr id="0" name=""/>
        <dsp:cNvSpPr/>
      </dsp:nvSpPr>
      <dsp:spPr>
        <a:xfrm rot="5400000">
          <a:off x="-78409" y="732976"/>
          <a:ext cx="830077" cy="83632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1989</a:t>
          </a:r>
          <a:endParaRPr lang="en-US" sz="2400" kern="1200" dirty="0"/>
        </a:p>
      </dsp:txBody>
      <dsp:txXfrm rot="-5400000">
        <a:off x="-81534" y="736101"/>
        <a:ext cx="836328" cy="830077"/>
      </dsp:txXfrm>
    </dsp:sp>
    <dsp:sp modelId="{FF3713BE-052B-448C-B358-54CD058641B5}">
      <dsp:nvSpPr>
        <dsp:cNvPr id="0" name=""/>
        <dsp:cNvSpPr/>
      </dsp:nvSpPr>
      <dsp:spPr>
        <a:xfrm rot="5400000">
          <a:off x="4591816" y="-3228557"/>
          <a:ext cx="539550" cy="84688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smtClean="0"/>
            <a:t>First class of Scholars</a:t>
          </a:r>
          <a:endParaRPr lang="en-US" sz="3000" kern="1200"/>
        </a:p>
      </dsp:txBody>
      <dsp:txXfrm rot="-5400000">
        <a:off x="627157" y="762441"/>
        <a:ext cx="8442531" cy="486872"/>
      </dsp:txXfrm>
    </dsp:sp>
    <dsp:sp modelId="{7191AEB5-5873-4A4C-A1C0-FB17724643EB}">
      <dsp:nvSpPr>
        <dsp:cNvPr id="0" name=""/>
        <dsp:cNvSpPr/>
      </dsp:nvSpPr>
      <dsp:spPr>
        <a:xfrm rot="5400000">
          <a:off x="-113842" y="1499581"/>
          <a:ext cx="830077" cy="76546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1999</a:t>
          </a:r>
          <a:endParaRPr lang="en-US" sz="2400" kern="1200" dirty="0"/>
        </a:p>
      </dsp:txBody>
      <dsp:txXfrm rot="-5400000">
        <a:off x="-81534" y="1850006"/>
        <a:ext cx="765463" cy="64614"/>
      </dsp:txXfrm>
    </dsp:sp>
    <dsp:sp modelId="{4C945429-30F3-47F3-9348-B541F8B1F62F}">
      <dsp:nvSpPr>
        <dsp:cNvPr id="0" name=""/>
        <dsp:cNvSpPr/>
      </dsp:nvSpPr>
      <dsp:spPr>
        <a:xfrm rot="5400000">
          <a:off x="4556384" y="-2497385"/>
          <a:ext cx="539550" cy="84688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Went from 150 to 250 Scholars</a:t>
          </a:r>
          <a:endParaRPr lang="en-US" sz="3000" kern="1200" dirty="0"/>
        </a:p>
      </dsp:txBody>
      <dsp:txXfrm rot="-5400000">
        <a:off x="591725" y="1493613"/>
        <a:ext cx="8442531" cy="486872"/>
      </dsp:txXfrm>
    </dsp:sp>
    <dsp:sp modelId="{B5BE6C9A-9F73-4B94-9995-09CEE3904669}">
      <dsp:nvSpPr>
        <dsp:cNvPr id="0" name=""/>
        <dsp:cNvSpPr/>
      </dsp:nvSpPr>
      <dsp:spPr>
        <a:xfrm rot="5400000">
          <a:off x="-129847" y="2246759"/>
          <a:ext cx="830077" cy="73345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2006</a:t>
          </a:r>
          <a:endParaRPr lang="en-US" sz="2400" kern="1200" dirty="0"/>
        </a:p>
      </dsp:txBody>
      <dsp:txXfrm rot="-5400000">
        <a:off x="-81534" y="2565174"/>
        <a:ext cx="733453" cy="96624"/>
      </dsp:txXfrm>
    </dsp:sp>
    <dsp:sp modelId="{864F3E5E-8991-4E1A-BAA6-B4DD850C1642}">
      <dsp:nvSpPr>
        <dsp:cNvPr id="0" name=""/>
        <dsp:cNvSpPr/>
      </dsp:nvSpPr>
      <dsp:spPr>
        <a:xfrm rot="5400000">
          <a:off x="4540378" y="-1766212"/>
          <a:ext cx="539550" cy="84688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AAB was started;  Regional Scholarships = $10,000</a:t>
          </a:r>
          <a:endParaRPr lang="en-US" sz="3000" kern="1200" dirty="0"/>
        </a:p>
      </dsp:txBody>
      <dsp:txXfrm rot="-5400000">
        <a:off x="575719" y="2224786"/>
        <a:ext cx="8442531" cy="486872"/>
      </dsp:txXfrm>
    </dsp:sp>
    <dsp:sp modelId="{6BDBCE31-D0EC-4742-8BBD-35698D5E0FF1}">
      <dsp:nvSpPr>
        <dsp:cNvPr id="0" name=""/>
        <dsp:cNvSpPr/>
      </dsp:nvSpPr>
      <dsp:spPr>
        <a:xfrm rot="5400000">
          <a:off x="-113842" y="2961927"/>
          <a:ext cx="830077" cy="76546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2008</a:t>
          </a:r>
          <a:endParaRPr lang="en-US" sz="2400" kern="1200" dirty="0"/>
        </a:p>
      </dsp:txBody>
      <dsp:txXfrm rot="-5400000">
        <a:off x="-81534" y="3312352"/>
        <a:ext cx="765463" cy="64614"/>
      </dsp:txXfrm>
    </dsp:sp>
    <dsp:sp modelId="{B237AA15-4CE5-434F-A320-DCF0BF32AADD}">
      <dsp:nvSpPr>
        <dsp:cNvPr id="0" name=""/>
        <dsp:cNvSpPr/>
      </dsp:nvSpPr>
      <dsp:spPr>
        <a:xfrm rot="5400000">
          <a:off x="4556384" y="-1035039"/>
          <a:ext cx="539550" cy="84688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First Leadership Summit (200 attendees)</a:t>
          </a:r>
          <a:endParaRPr lang="en-US" sz="3000" kern="1200" dirty="0"/>
        </a:p>
      </dsp:txBody>
      <dsp:txXfrm rot="-5400000">
        <a:off x="591725" y="2955959"/>
        <a:ext cx="8442531" cy="486872"/>
      </dsp:txXfrm>
    </dsp:sp>
    <dsp:sp modelId="{1B591936-174F-40DB-B17C-2B142D821AC8}">
      <dsp:nvSpPr>
        <dsp:cNvPr id="0" name=""/>
        <dsp:cNvSpPr/>
      </dsp:nvSpPr>
      <dsp:spPr>
        <a:xfrm rot="5400000">
          <a:off x="-113842" y="3693100"/>
          <a:ext cx="830077" cy="76546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2013</a:t>
          </a:r>
          <a:endParaRPr lang="en-US" sz="2400" kern="1200" dirty="0"/>
        </a:p>
      </dsp:txBody>
      <dsp:txXfrm rot="-5400000">
        <a:off x="-81534" y="4043525"/>
        <a:ext cx="765463" cy="64614"/>
      </dsp:txXfrm>
    </dsp:sp>
    <dsp:sp modelId="{106F91BC-921F-423D-8701-6C5EC529860F}">
      <dsp:nvSpPr>
        <dsp:cNvPr id="0" name=""/>
        <dsp:cNvSpPr/>
      </dsp:nvSpPr>
      <dsp:spPr>
        <a:xfrm rot="5400000">
          <a:off x="4556384" y="-303867"/>
          <a:ext cx="539550" cy="84688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2</a:t>
          </a:r>
          <a:r>
            <a:rPr lang="en-US" sz="3000" kern="1200" baseline="30000" dirty="0" smtClean="0"/>
            <a:t>nd</a:t>
          </a:r>
          <a:r>
            <a:rPr lang="en-US" sz="3000" kern="1200" dirty="0" smtClean="0"/>
            <a:t> Leadership Summit (525 attendees)</a:t>
          </a:r>
          <a:endParaRPr lang="en-US" sz="3000" kern="1200" dirty="0"/>
        </a:p>
      </dsp:txBody>
      <dsp:txXfrm rot="-5400000">
        <a:off x="591725" y="3687131"/>
        <a:ext cx="8442531" cy="486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9EB80-5A6B-4462-9FCF-F653C83D70F4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9DF07-DA7E-409B-8B90-1BB5A8D69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9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>
              <a:defRPr sz="3100">
                <a:solidFill>
                  <a:schemeClr val="bg1"/>
                </a:solidFill>
                <a:latin typeface="Times" charset="0"/>
              </a:defRPr>
            </a:lvl1pPr>
            <a:lvl2pPr marL="729057" indent="-280406" defTabSz="911322">
              <a:defRPr sz="3100">
                <a:solidFill>
                  <a:schemeClr val="bg1"/>
                </a:solidFill>
                <a:latin typeface="Times" charset="0"/>
              </a:defRPr>
            </a:lvl2pPr>
            <a:lvl3pPr marL="1121626" indent="-224325" defTabSz="911322">
              <a:defRPr sz="3100">
                <a:solidFill>
                  <a:schemeClr val="bg1"/>
                </a:solidFill>
                <a:latin typeface="Times" charset="0"/>
              </a:defRPr>
            </a:lvl3pPr>
            <a:lvl4pPr marL="1570276" indent="-224325" defTabSz="911322">
              <a:defRPr sz="3100">
                <a:solidFill>
                  <a:schemeClr val="bg1"/>
                </a:solidFill>
                <a:latin typeface="Times" charset="0"/>
              </a:defRPr>
            </a:lvl4pPr>
            <a:lvl5pPr marL="2018927" indent="-224325" defTabSz="911322">
              <a:defRPr sz="3100">
                <a:solidFill>
                  <a:schemeClr val="bg1"/>
                </a:solidFill>
                <a:latin typeface="Times" charset="0"/>
              </a:defRPr>
            </a:lvl5pPr>
            <a:lvl6pPr marL="2467577" indent="-224325" algn="ctr" defTabSz="911322" eaLnBrk="0" fontAlgn="base" hangingPunct="0">
              <a:spcBef>
                <a:spcPct val="5000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Times" charset="0"/>
              </a:defRPr>
            </a:lvl6pPr>
            <a:lvl7pPr marL="2916227" indent="-224325" algn="ctr" defTabSz="911322" eaLnBrk="0" fontAlgn="base" hangingPunct="0">
              <a:spcBef>
                <a:spcPct val="5000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Times" charset="0"/>
              </a:defRPr>
            </a:lvl7pPr>
            <a:lvl8pPr marL="3364878" indent="-224325" algn="ctr" defTabSz="911322" eaLnBrk="0" fontAlgn="base" hangingPunct="0">
              <a:spcBef>
                <a:spcPct val="5000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Times" charset="0"/>
              </a:defRPr>
            </a:lvl8pPr>
            <a:lvl9pPr marL="3813528" indent="-224325" algn="ctr" defTabSz="911322" eaLnBrk="0" fontAlgn="base" hangingPunct="0">
              <a:spcBef>
                <a:spcPct val="5000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Times" charset="0"/>
              </a:defRPr>
            </a:lvl9pPr>
          </a:lstStyle>
          <a:p>
            <a:fld id="{FE1BC06C-013C-4688-A464-3BDD89E31905}" type="slidenum">
              <a:rPr lang="en-US" altLang="en-US" sz="1200">
                <a:solidFill>
                  <a:schemeClr val="tx1"/>
                </a:solidFill>
                <a:latin typeface="Arial" charset="0"/>
              </a:rPr>
              <a:pPr/>
              <a:t>3</a:t>
            </a:fld>
            <a:endParaRPr lang="en-US" alt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>
              <a:defRPr sz="3100">
                <a:solidFill>
                  <a:schemeClr val="bg1"/>
                </a:solidFill>
                <a:latin typeface="Times" charset="0"/>
              </a:defRPr>
            </a:lvl1pPr>
            <a:lvl2pPr marL="729057" indent="-280406" defTabSz="911322">
              <a:defRPr sz="3100">
                <a:solidFill>
                  <a:schemeClr val="bg1"/>
                </a:solidFill>
                <a:latin typeface="Times" charset="0"/>
              </a:defRPr>
            </a:lvl2pPr>
            <a:lvl3pPr marL="1121626" indent="-224325" defTabSz="911322">
              <a:defRPr sz="3100">
                <a:solidFill>
                  <a:schemeClr val="bg1"/>
                </a:solidFill>
                <a:latin typeface="Times" charset="0"/>
              </a:defRPr>
            </a:lvl3pPr>
            <a:lvl4pPr marL="1570276" indent="-224325" defTabSz="911322">
              <a:defRPr sz="3100">
                <a:solidFill>
                  <a:schemeClr val="bg1"/>
                </a:solidFill>
                <a:latin typeface="Times" charset="0"/>
              </a:defRPr>
            </a:lvl4pPr>
            <a:lvl5pPr marL="2018927" indent="-224325" defTabSz="911322">
              <a:defRPr sz="3100">
                <a:solidFill>
                  <a:schemeClr val="bg1"/>
                </a:solidFill>
                <a:latin typeface="Times" charset="0"/>
              </a:defRPr>
            </a:lvl5pPr>
            <a:lvl6pPr marL="2467577" indent="-224325" algn="ctr" defTabSz="911322" eaLnBrk="0" fontAlgn="base" hangingPunct="0">
              <a:spcBef>
                <a:spcPct val="5000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Times" charset="0"/>
              </a:defRPr>
            </a:lvl6pPr>
            <a:lvl7pPr marL="2916227" indent="-224325" algn="ctr" defTabSz="911322" eaLnBrk="0" fontAlgn="base" hangingPunct="0">
              <a:spcBef>
                <a:spcPct val="5000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Times" charset="0"/>
              </a:defRPr>
            </a:lvl7pPr>
            <a:lvl8pPr marL="3364878" indent="-224325" algn="ctr" defTabSz="911322" eaLnBrk="0" fontAlgn="base" hangingPunct="0">
              <a:spcBef>
                <a:spcPct val="5000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Times" charset="0"/>
              </a:defRPr>
            </a:lvl8pPr>
            <a:lvl9pPr marL="3813528" indent="-224325" algn="ctr" defTabSz="911322" eaLnBrk="0" fontAlgn="base" hangingPunct="0">
              <a:spcBef>
                <a:spcPct val="5000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Times" charset="0"/>
              </a:defRPr>
            </a:lvl9pPr>
          </a:lstStyle>
          <a:p>
            <a:fld id="{7E8E4B2A-CFC5-4544-9B2B-F64D059CCF33}" type="slidenum">
              <a:rPr lang="en-US" altLang="en-US" sz="1200">
                <a:solidFill>
                  <a:schemeClr val="tx1"/>
                </a:solidFill>
                <a:latin typeface="Arial" charset="0"/>
              </a:rPr>
              <a:pPr/>
              <a:t>4</a:t>
            </a:fld>
            <a:endParaRPr lang="en-US" alt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AD11D-9440-4F53-A1AB-68CB2A138C6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AD11D-9440-4F53-A1AB-68CB2A138C6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AD11D-9440-4F53-A1AB-68CB2A138C6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AD11D-9440-4F53-A1AB-68CB2A138C6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AD11D-9440-4F53-A1AB-68CB2A138C6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2845-94B3-411F-B200-C7FD3D11578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7C59-0446-4842-8685-C22B3DE95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7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2845-94B3-411F-B200-C7FD3D11578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7C59-0446-4842-8685-C22B3DE95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1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2845-94B3-411F-B200-C7FD3D11578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7C59-0446-4842-8685-C22B3DE95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9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2845-94B3-411F-B200-C7FD3D11578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7C59-0446-4842-8685-C22B3DE95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4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2845-94B3-411F-B200-C7FD3D11578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7C59-0446-4842-8685-C22B3DE95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7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2845-94B3-411F-B200-C7FD3D11578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7C59-0446-4842-8685-C22B3DE95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36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2845-94B3-411F-B200-C7FD3D11578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7C59-0446-4842-8685-C22B3DE95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11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2845-94B3-411F-B200-C7FD3D11578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7C59-0446-4842-8685-C22B3DE95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4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2845-94B3-411F-B200-C7FD3D11578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7C59-0446-4842-8685-C22B3DE95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10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2845-94B3-411F-B200-C7FD3D11578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7C59-0446-4842-8685-C22B3DE95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3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2845-94B3-411F-B200-C7FD3D11578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7C59-0446-4842-8685-C22B3DE95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33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92845-94B3-411F-B200-C7FD3D11578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97C59-0446-4842-8685-C22B3DE95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7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microsoft.com/office/2007/relationships/hdphoto" Target="../media/hdphoto1.wdp"/><Relationship Id="rId7" Type="http://schemas.openxmlformats.org/officeDocument/2006/relationships/diagramData" Target="../diagrams/data1.xml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1" Type="http://schemas.microsoft.com/office/2007/relationships/diagramDrawing" Target="../diagrams/drawing1.xml"/><Relationship Id="rId5" Type="http://schemas.microsoft.com/office/2007/relationships/hdphoto" Target="../media/hdphoto2.wdp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7" y="0"/>
            <a:ext cx="9049926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-1"/>
            <a:ext cx="9296400" cy="6924337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75274806"/>
              </p:ext>
            </p:extLst>
          </p:nvPr>
        </p:nvGraphicFramePr>
        <p:xfrm>
          <a:off x="94075" y="1428065"/>
          <a:ext cx="9049925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09600" y="304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Background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258" y="5867400"/>
            <a:ext cx="861988" cy="83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0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669834" y="4707058"/>
            <a:ext cx="7792000" cy="15218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t" anchorCtr="0"/>
          <a:lstStyle/>
          <a:p>
            <a:pPr algn="ctr"/>
            <a:endParaRPr lang="en-US" sz="2000" b="1" i="1" dirty="0" smtClean="0"/>
          </a:p>
          <a:p>
            <a:pPr algn="ctr"/>
            <a:endParaRPr lang="en-US" sz="2000" b="1" i="1" dirty="0"/>
          </a:p>
        </p:txBody>
      </p:sp>
      <p:sp>
        <p:nvSpPr>
          <p:cNvPr id="25" name="Rounded Rectangle 24"/>
          <p:cNvSpPr/>
          <p:nvPr/>
        </p:nvSpPr>
        <p:spPr>
          <a:xfrm>
            <a:off x="677094" y="3039019"/>
            <a:ext cx="7792000" cy="15218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t" anchorCtr="0"/>
          <a:lstStyle/>
          <a:p>
            <a:pPr algn="ctr"/>
            <a:endParaRPr lang="en-US" sz="2000" b="1" i="1" dirty="0" smtClean="0"/>
          </a:p>
          <a:p>
            <a:pPr algn="ctr"/>
            <a:endParaRPr lang="en-US" sz="2000" b="1" i="1" dirty="0"/>
          </a:p>
        </p:txBody>
      </p:sp>
      <p:sp>
        <p:nvSpPr>
          <p:cNvPr id="19" name="Rounded Rectangle 18"/>
          <p:cNvSpPr/>
          <p:nvPr/>
        </p:nvSpPr>
        <p:spPr>
          <a:xfrm>
            <a:off x="669834" y="1294823"/>
            <a:ext cx="7792000" cy="162844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t" anchorCtr="0"/>
          <a:lstStyle/>
          <a:p>
            <a:pPr algn="ctr"/>
            <a:endParaRPr lang="en-US" sz="2000" b="1" i="1" dirty="0" smtClean="0"/>
          </a:p>
          <a:p>
            <a:pPr algn="ctr"/>
            <a:endParaRPr lang="en-US" sz="2000" b="1" i="1" dirty="0"/>
          </a:p>
        </p:txBody>
      </p:sp>
      <p:pic>
        <p:nvPicPr>
          <p:cNvPr id="20" name="Picture 19" descr="Coke_125v2.jpg"/>
          <p:cNvPicPr/>
          <p:nvPr/>
        </p:nvPicPr>
        <p:blipFill>
          <a:blip r:embed="rId3" cstate="print"/>
          <a:srcRect l="1894" t="7390" r="1948" b="2055"/>
          <a:stretch>
            <a:fillRect/>
          </a:stretch>
        </p:blipFill>
        <p:spPr>
          <a:xfrm>
            <a:off x="6770916" y="1711142"/>
            <a:ext cx="1315424" cy="1057216"/>
          </a:xfrm>
          <a:prstGeom prst="rect">
            <a:avLst/>
          </a:prstGeom>
        </p:spPr>
      </p:pic>
      <p:pic>
        <p:nvPicPr>
          <p:cNvPr id="21" name="Picture 20" descr="Coke_rocket2.jpg"/>
          <p:cNvPicPr/>
          <p:nvPr/>
        </p:nvPicPr>
        <p:blipFill>
          <a:blip r:embed="rId4" cstate="print"/>
          <a:srcRect l="15409" t="11538" r="18990" b="10440"/>
          <a:stretch>
            <a:fillRect/>
          </a:stretch>
        </p:blipFill>
        <p:spPr>
          <a:xfrm>
            <a:off x="6977978" y="3408351"/>
            <a:ext cx="901301" cy="1038094"/>
          </a:xfrm>
          <a:prstGeom prst="rect">
            <a:avLst/>
          </a:prstGeom>
        </p:spPr>
      </p:pic>
      <p:pic>
        <p:nvPicPr>
          <p:cNvPr id="22" name="Picture 21" descr="Coke_recycling2.jpg"/>
          <p:cNvPicPr/>
          <p:nvPr/>
        </p:nvPicPr>
        <p:blipFill>
          <a:blip r:embed="rId5" cstate="print"/>
          <a:srcRect t="561"/>
          <a:stretch>
            <a:fillRect/>
          </a:stretch>
        </p:blipFill>
        <p:spPr>
          <a:xfrm>
            <a:off x="6768153" y="5076389"/>
            <a:ext cx="1320950" cy="101501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-3847"/>
            <a:ext cx="9144000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000" b="1" dirty="0" smtClean="0"/>
              <a:t>WE HAVE EXAMINED PROGRESS AGAINST EACH IMPERATIVE AND CONSIDERED STRATEGIES TO ADVANCE FURTHER TOWARD EACH DESIRED OUTCOME</a:t>
            </a:r>
            <a:endParaRPr lang="en-US" sz="2000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7022303" y="6492875"/>
            <a:ext cx="2133600" cy="365125"/>
          </a:xfrm>
        </p:spPr>
        <p:txBody>
          <a:bodyPr/>
          <a:lstStyle/>
          <a:p>
            <a:fld id="{AF05D751-9482-4584-A51E-344EB294E9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736602"/>
            <a:ext cx="914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632819" y="1238072"/>
            <a:ext cx="2270035" cy="5066320"/>
          </a:xfrm>
          <a:prstGeom prst="roundRect">
            <a:avLst>
              <a:gd name="adj" fmla="val 1027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ounded Rectangle 63"/>
          <p:cNvSpPr/>
          <p:nvPr/>
        </p:nvSpPr>
        <p:spPr>
          <a:xfrm>
            <a:off x="698862" y="1348134"/>
            <a:ext cx="2116908" cy="14782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Strengthen</a:t>
            </a:r>
            <a:endParaRPr lang="en-US" sz="2000" dirty="0" smtClean="0"/>
          </a:p>
          <a:p>
            <a:pPr algn="ctr"/>
            <a:r>
              <a:rPr lang="en-US" sz="2000" dirty="0" smtClean="0"/>
              <a:t>Impact</a:t>
            </a:r>
            <a:endParaRPr lang="en-US" sz="2000" dirty="0"/>
          </a:p>
        </p:txBody>
      </p:sp>
      <p:sp>
        <p:nvSpPr>
          <p:cNvPr id="23" name="Rounded Rectangle 22"/>
          <p:cNvSpPr/>
          <p:nvPr/>
        </p:nvSpPr>
        <p:spPr>
          <a:xfrm>
            <a:off x="698862" y="3033486"/>
            <a:ext cx="2116908" cy="14782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Showcase</a:t>
            </a:r>
            <a:endParaRPr lang="en-US" sz="2000" dirty="0" smtClean="0"/>
          </a:p>
          <a:p>
            <a:pPr algn="ctr"/>
            <a:r>
              <a:rPr lang="en-US" sz="2000" dirty="0" smtClean="0"/>
              <a:t>Impact</a:t>
            </a:r>
            <a:endParaRPr lang="en-US" sz="2000" dirty="0"/>
          </a:p>
        </p:txBody>
      </p:sp>
      <p:sp>
        <p:nvSpPr>
          <p:cNvPr id="24" name="Rounded Rectangle 23"/>
          <p:cNvSpPr/>
          <p:nvPr/>
        </p:nvSpPr>
        <p:spPr>
          <a:xfrm>
            <a:off x="698862" y="4678674"/>
            <a:ext cx="2116908" cy="14782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Sustain</a:t>
            </a:r>
            <a:endParaRPr lang="en-US" sz="2000" dirty="0" smtClean="0"/>
          </a:p>
          <a:p>
            <a:pPr algn="ctr"/>
            <a:r>
              <a:rPr lang="en-US" sz="2000" dirty="0" smtClean="0"/>
              <a:t>Impact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6852958" y="1341810"/>
            <a:ext cx="1151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/>
              <a:t>Relevance</a:t>
            </a:r>
            <a:endParaRPr lang="en-US" b="1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6822704" y="3039019"/>
            <a:ext cx="121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Eminence</a:t>
            </a:r>
            <a:endParaRPr lang="en-US" b="1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6647545" y="4707058"/>
            <a:ext cx="156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Permanence</a:t>
            </a:r>
            <a:endParaRPr lang="en-US" b="1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2985984" y="3213125"/>
            <a:ext cx="386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 smtClean="0"/>
              <a:t>Evaluation   		</a:t>
            </a:r>
          </a:p>
          <a:p>
            <a:pPr marL="342900" indent="-342900">
              <a:buFont typeface="+mj-lt"/>
              <a:buAutoNum type="arabicPeriod" startAt="3"/>
            </a:pPr>
            <a:endParaRPr lang="en-US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en-US" dirty="0" smtClean="0"/>
              <a:t>Positioning/Promotion at all stakeholder levels		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985984" y="1625685"/>
            <a:ext cx="3784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Scholarships		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Enrichment /Engagement		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85983" y="4887656"/>
            <a:ext cx="3991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dirty="0" smtClean="0"/>
              <a:t>Governance (BOD, AAB, </a:t>
            </a:r>
            <a:r>
              <a:rPr lang="en-US" dirty="0" err="1" smtClean="0"/>
              <a:t>etc</a:t>
            </a:r>
            <a:r>
              <a:rPr lang="en-US" dirty="0" smtClean="0"/>
              <a:t>)	</a:t>
            </a:r>
          </a:p>
          <a:p>
            <a:endParaRPr lang="en-US" dirty="0" smtClean="0"/>
          </a:p>
          <a:p>
            <a:r>
              <a:rPr lang="en-US" dirty="0" smtClean="0"/>
              <a:t>6.   Development / Diversification		</a:t>
            </a:r>
          </a:p>
        </p:txBody>
      </p:sp>
    </p:spTree>
    <p:extLst>
      <p:ext uri="{BB962C8B-B14F-4D97-AF65-F5344CB8AC3E}">
        <p14:creationId xmlns:p14="http://schemas.microsoft.com/office/powerpoint/2010/main" val="41829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7" y="0"/>
            <a:ext cx="9049926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-1"/>
            <a:ext cx="9296400" cy="69243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20486" y="348343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AAB Mission &amp; Vision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715" y="5894296"/>
            <a:ext cx="861988" cy="837565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239486" y="1328567"/>
            <a:ext cx="8686800" cy="2133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rIns="45720"/>
          <a:lstStyle/>
          <a:p>
            <a:pPr eaLnBrk="1" hangingPunct="1">
              <a:spcBef>
                <a:spcPct val="0"/>
              </a:spcBef>
            </a:pPr>
            <a:r>
              <a:rPr lang="en-US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Vision of the Coca-Cola Scholars Foundation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1400" dirty="0">
                <a:latin typeface="Century Gothic" panose="020B0502020202020204" pitchFamily="34" charset="0"/>
              </a:rPr>
              <a:t>To develop an influential community of socially-conscious and service-minded leaders, connected </a:t>
            </a:r>
            <a:r>
              <a:rPr lang="en-US" sz="1400" dirty="0" smtClean="0">
                <a:latin typeface="Century Gothic" panose="020B0502020202020204" pitchFamily="34" charset="0"/>
              </a:rPr>
              <a:t>by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smtClean="0">
                <a:latin typeface="Century Gothic" panose="020B0502020202020204" pitchFamily="34" charset="0"/>
              </a:rPr>
              <a:t>Coca</a:t>
            </a:r>
            <a:r>
              <a:rPr lang="en-US" sz="1400" dirty="0">
                <a:latin typeface="Century Gothic" panose="020B0502020202020204" pitchFamily="34" charset="0"/>
              </a:rPr>
              <a:t>−Cola, who positively shape the world.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sz="1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Vision of the Alumni Advisory Board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 smtClean="0">
                <a:latin typeface="Century Gothic" panose="020B0502020202020204" pitchFamily="34" charset="0"/>
              </a:rPr>
              <a:t>T</a:t>
            </a:r>
            <a:r>
              <a:rPr lang="en-US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 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develop a powerful network of community leaders, touched by </a:t>
            </a:r>
            <a:r>
              <a:rPr lang="en-US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Coca-Cola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, whose vision will help shape the world, leaving a lasting legacy for generations to come</a:t>
            </a:r>
            <a:r>
              <a:rPr lang="en-US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en-US" sz="1400" dirty="0"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To enhance the lives of Coca-Cola Scholars in their roles as family members, workers and citizens.</a:t>
            </a: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239486" y="3810000"/>
            <a:ext cx="8686800" cy="1981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rIns="45720"/>
          <a:lstStyle/>
          <a:p>
            <a:pPr eaLnBrk="1" hangingPunct="1">
              <a:spcBef>
                <a:spcPct val="0"/>
              </a:spcBef>
            </a:pPr>
            <a:endParaRPr lang="en-US" sz="400" b="1" i="1" dirty="0">
              <a:solidFill>
                <a:schemeClr val="tx1"/>
              </a:solidFill>
              <a:latin typeface="Times New Roman" charset="0"/>
            </a:endParaRPr>
          </a:p>
          <a:p>
            <a:pPr>
              <a:spcBef>
                <a:spcPct val="0"/>
              </a:spcBef>
            </a:pPr>
            <a:r>
              <a:rPr lang="en-US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Mission of the Coca-Cola Scholars Foundation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To provide scholarship programs and lifelong enrichment opportunities in support of exceptional peoples’ thirst for knowledge and their desire to make a difference in the world.</a:t>
            </a:r>
            <a:endParaRPr lang="en-US" sz="1400" b="1" i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1400" b="1" i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Mission of the Alumni Advisory Board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To support the Coca-Cola Scholars Foundation’s (CCSF) mission and goals by, among other things, serving as a liaison between Coca-Cola Scholars and CCSF, administering the CCSF Alumni Scholarship and furthering the personal and educational development of Coca-Cola Scholars.</a:t>
            </a:r>
            <a:br>
              <a:rPr lang="en-US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74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4"/>
          <p:cNvSpPr>
            <a:spLocks noChangeArrowheads="1"/>
          </p:cNvSpPr>
          <p:nvPr/>
        </p:nvSpPr>
        <p:spPr bwMode="auto">
          <a:xfrm>
            <a:off x="457200" y="685800"/>
            <a:ext cx="8534400" cy="2222500"/>
          </a:xfrm>
          <a:prstGeom prst="rect">
            <a:avLst/>
          </a:prstGeom>
          <a:gradFill rotWithShape="0">
            <a:gsLst>
              <a:gs pos="0">
                <a:srgbClr val="6F00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endParaRPr lang="en-US" altLang="en-US" sz="1400" b="1">
              <a:latin typeface="Arial" charset="0"/>
            </a:endParaRPr>
          </a:p>
        </p:txBody>
      </p:sp>
      <p:sp>
        <p:nvSpPr>
          <p:cNvPr id="3075" name="Rectangle 25"/>
          <p:cNvSpPr>
            <a:spLocks noChangeArrowheads="1"/>
          </p:cNvSpPr>
          <p:nvPr/>
        </p:nvSpPr>
        <p:spPr bwMode="auto">
          <a:xfrm>
            <a:off x="609600" y="762000"/>
            <a:ext cx="1422400" cy="2082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45720" rIns="45720"/>
          <a:lstStyle>
            <a:lvl1pPr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200" b="1" i="1">
                <a:solidFill>
                  <a:schemeClr val="tx1"/>
                </a:solidFill>
                <a:latin typeface="Times New Roman" charset="0"/>
              </a:rPr>
              <a:t>Vision</a:t>
            </a:r>
            <a:endParaRPr lang="en-US" altLang="en-US" sz="1200">
              <a:solidFill>
                <a:schemeClr val="tx1"/>
              </a:solidFill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900">
              <a:solidFill>
                <a:schemeClr val="tx1"/>
              </a:solidFill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900">
                <a:solidFill>
                  <a:schemeClr val="tx1"/>
                </a:solidFill>
                <a:latin typeface="Times New Roman" charset="0"/>
              </a:rPr>
              <a:t>To develop a powerful network of community leaders, touched by             Coca-Cola, whose vision will help shape the world, leaving a lasting legacy for generations to come.</a:t>
            </a:r>
          </a:p>
          <a:p>
            <a:pPr eaLnBrk="1" hangingPunct="1">
              <a:spcBef>
                <a:spcPct val="0"/>
              </a:spcBef>
            </a:pPr>
            <a:endParaRPr lang="en-US" altLang="en-US" sz="900">
              <a:solidFill>
                <a:schemeClr val="tx1"/>
              </a:solidFill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900">
                <a:solidFill>
                  <a:schemeClr val="tx1"/>
                </a:solidFill>
                <a:latin typeface="Times New Roman" charset="0"/>
              </a:rPr>
              <a:t>To enhance the lives of Coca-Cola Scholars in their roles as family members, workers and citizens.</a:t>
            </a:r>
          </a:p>
          <a:p>
            <a:pPr algn="l" eaLnBrk="1" hangingPunct="1">
              <a:spcBef>
                <a:spcPct val="0"/>
              </a:spcBef>
            </a:pPr>
            <a:endParaRPr lang="en-US" altLang="en-US" sz="900" b="1" i="1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076" name="Rectangle 27"/>
          <p:cNvSpPr>
            <a:spLocks noChangeArrowheads="1"/>
          </p:cNvSpPr>
          <p:nvPr/>
        </p:nvSpPr>
        <p:spPr bwMode="auto">
          <a:xfrm>
            <a:off x="2133600" y="762000"/>
            <a:ext cx="5257800" cy="20891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45720" rIns="45720"/>
          <a:lstStyle>
            <a:lvl1pPr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200" b="1" i="1">
                <a:solidFill>
                  <a:schemeClr val="tx1"/>
                </a:solidFill>
                <a:latin typeface="Times New Roman" charset="0"/>
              </a:rPr>
              <a:t>Mission of the Coca-Cola Scholars Foundation</a:t>
            </a:r>
          </a:p>
          <a:p>
            <a:pPr eaLnBrk="1" hangingPunct="1">
              <a:spcBef>
                <a:spcPct val="0"/>
              </a:spcBef>
            </a:pPr>
            <a:endParaRPr lang="en-US" altLang="en-US" sz="400" b="1" i="1">
              <a:solidFill>
                <a:schemeClr val="tx1"/>
              </a:solidFill>
              <a:latin typeface="Times New Roman" charset="0"/>
            </a:endParaRPr>
          </a:p>
          <a:p>
            <a:r>
              <a:rPr lang="en-US" altLang="en-US" sz="900" b="1">
                <a:solidFill>
                  <a:schemeClr val="tx1"/>
                </a:solidFill>
                <a:latin typeface="Times New Roman" charset="0"/>
              </a:rPr>
              <a:t>The Coca-Cola Scholars Foundation supports exceptional young people’s thirst for knowledge and desire to make a difference in the world through scholarships and enrichment opportunities. </a:t>
            </a:r>
          </a:p>
          <a:p>
            <a:r>
              <a:rPr lang="en-US" altLang="en-US" sz="800">
                <a:solidFill>
                  <a:schemeClr val="tx1"/>
                </a:solidFill>
                <a:latin typeface="Times New Roman" charset="0"/>
              </a:rPr>
              <a:t>The future of the Foundation rests with the development of its Scholars, who embody the kind of energy and vision that the history of the Coca-Cola Bottlers and The Coca-Cola Company manifests. The value of the personal and educational development of the Coca-Cola Scholars and the value they return to their families, communities and educational institutions embodies the essence of the Foundation's mission.</a:t>
            </a:r>
          </a:p>
          <a:p>
            <a:r>
              <a:rPr lang="en-US" altLang="en-US" sz="1200" b="1" i="1">
                <a:solidFill>
                  <a:schemeClr val="tx1"/>
                </a:solidFill>
                <a:latin typeface="Times New Roman" charset="0"/>
              </a:rPr>
              <a:t>Mission of the Alumni Advisory Board</a:t>
            </a:r>
          </a:p>
          <a:p>
            <a:r>
              <a:rPr lang="en-US" altLang="en-US" sz="800">
                <a:solidFill>
                  <a:schemeClr val="tx1"/>
                </a:solidFill>
                <a:latin typeface="Times New Roman" charset="0"/>
              </a:rPr>
              <a:t>To support the Coca-Cola Scholars Foundation’s (CCSF) mission and goals by, among other things, serving as a liaison between Coca-Cola Scholars and CCSF, administering the CCSF Alumni Scholarship and furthering the personal and educational development of Coca-Cola Scholars.</a:t>
            </a:r>
            <a:br>
              <a:rPr lang="en-US" altLang="en-US" sz="800">
                <a:solidFill>
                  <a:schemeClr val="tx1"/>
                </a:solidFill>
                <a:latin typeface="Times New Roman" charset="0"/>
              </a:rPr>
            </a:br>
            <a:endParaRPr lang="en-US" altLang="en-US" sz="8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077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0"/>
            <a:ext cx="5029200" cy="71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1200" b="1" smtClean="0"/>
              <a:t>Coca-Cola Scholars Foundation Alumni Advisory Board (2011)</a:t>
            </a:r>
            <a:br>
              <a:rPr lang="en-US" altLang="en-US" sz="1200" b="1" smtClean="0"/>
            </a:br>
            <a:r>
              <a:rPr lang="en-US" altLang="en-US" sz="1200" b="1" u="sng" smtClean="0"/>
              <a:t>Strategy Map</a:t>
            </a:r>
            <a:endParaRPr lang="en-US" altLang="en-US" sz="1000" b="1" smtClean="0"/>
          </a:p>
        </p:txBody>
      </p:sp>
      <p:grpSp>
        <p:nvGrpSpPr>
          <p:cNvPr id="3078" name="Group 102"/>
          <p:cNvGrpSpPr>
            <a:grpSpLocks/>
          </p:cNvGrpSpPr>
          <p:nvPr/>
        </p:nvGrpSpPr>
        <p:grpSpPr bwMode="auto">
          <a:xfrm>
            <a:off x="457200" y="2971800"/>
            <a:ext cx="8534400" cy="990600"/>
            <a:chOff x="304" y="1481"/>
            <a:chExt cx="5376" cy="624"/>
          </a:xfrm>
        </p:grpSpPr>
        <p:sp>
          <p:nvSpPr>
            <p:cNvPr id="3115" name="Rectangle 20"/>
            <p:cNvSpPr>
              <a:spLocks noChangeArrowheads="1"/>
            </p:cNvSpPr>
            <p:nvPr/>
          </p:nvSpPr>
          <p:spPr bwMode="auto">
            <a:xfrm>
              <a:off x="304" y="1481"/>
              <a:ext cx="5376" cy="624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3200">
                  <a:solidFill>
                    <a:schemeClr val="bg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bg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bg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bg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bg1"/>
                  </a:solidFill>
                  <a:latin typeface="Times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Times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Times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Times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Times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en-US" altLang="en-US" sz="900" b="1">
                <a:latin typeface="Arial" charset="0"/>
              </a:endParaRPr>
            </a:p>
          </p:txBody>
        </p:sp>
        <p:sp>
          <p:nvSpPr>
            <p:cNvPr id="3116" name="Rectangle 21"/>
            <p:cNvSpPr>
              <a:spLocks noChangeArrowheads="1"/>
            </p:cNvSpPr>
            <p:nvPr/>
          </p:nvSpPr>
          <p:spPr bwMode="auto">
            <a:xfrm>
              <a:off x="384" y="1521"/>
              <a:ext cx="976" cy="5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27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45720" tIns="18288" rIns="45720"/>
            <a:lstStyle>
              <a:lvl1pPr marL="114300" indent="-114300">
                <a:defRPr sz="3200">
                  <a:solidFill>
                    <a:schemeClr val="bg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bg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bg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bg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bg1"/>
                  </a:solidFill>
                  <a:latin typeface="Times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Times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Times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Times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Times" charset="0"/>
                </a:defRPr>
              </a:lvl9pPr>
            </a:lstStyle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900">
                  <a:solidFill>
                    <a:schemeClr val="tx1"/>
                  </a:solidFill>
                  <a:latin typeface="Times New Roman" charset="0"/>
                </a:rPr>
                <a:t>Funds $20,000 annual award as part of the support of over 1,400 college students each year, with annual scholarships of $3.4 M and a total of $45M as of 2011</a:t>
              </a:r>
            </a:p>
          </p:txBody>
        </p:sp>
        <p:sp>
          <p:nvSpPr>
            <p:cNvPr id="3117" name="Rectangle 39"/>
            <p:cNvSpPr>
              <a:spLocks noChangeArrowheads="1"/>
            </p:cNvSpPr>
            <p:nvPr/>
          </p:nvSpPr>
          <p:spPr bwMode="auto">
            <a:xfrm>
              <a:off x="1440" y="1529"/>
              <a:ext cx="976" cy="5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27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45720" tIns="18288" rIns="45720"/>
            <a:lstStyle>
              <a:lvl1pPr marL="114300" indent="-114300">
                <a:defRPr sz="3200">
                  <a:solidFill>
                    <a:schemeClr val="bg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bg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bg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bg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bg1"/>
                  </a:solidFill>
                  <a:latin typeface="Times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Times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Times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Times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Times" charset="0"/>
                </a:defRPr>
              </a:lvl9pPr>
            </a:lstStyle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900">
                  <a:solidFill>
                    <a:schemeClr val="tx1"/>
                  </a:solidFill>
                  <a:latin typeface="Times New Roman" charset="0"/>
                </a:rPr>
                <a:t>One of the largest organized, alumni programs for a scholarship organization in the country</a:t>
              </a:r>
            </a:p>
          </p:txBody>
        </p:sp>
        <p:sp>
          <p:nvSpPr>
            <p:cNvPr id="3118" name="Rectangle 42"/>
            <p:cNvSpPr>
              <a:spLocks noChangeArrowheads="1"/>
            </p:cNvSpPr>
            <p:nvPr/>
          </p:nvSpPr>
          <p:spPr bwMode="auto">
            <a:xfrm>
              <a:off x="2496" y="1529"/>
              <a:ext cx="976" cy="5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27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45720" tIns="18288" rIns="45720"/>
            <a:lstStyle>
              <a:lvl1pPr marL="114300" indent="-114300">
                <a:defRPr sz="3200">
                  <a:solidFill>
                    <a:schemeClr val="bg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bg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bg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bg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bg1"/>
                  </a:solidFill>
                  <a:latin typeface="Times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Times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Times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Times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Times" charset="0"/>
                </a:defRPr>
              </a:lvl9pPr>
            </a:lstStyle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900">
                  <a:solidFill>
                    <a:schemeClr val="tx1"/>
                  </a:solidFill>
                  <a:latin typeface="Times New Roman" charset="0"/>
                </a:rPr>
                <a:t>Extremely high operating efficiency with low staff per Scholar served (current ratio 1:667 for staff; 1:265 for AAB with 16 serving)</a:t>
              </a:r>
            </a:p>
          </p:txBody>
        </p:sp>
        <p:sp>
          <p:nvSpPr>
            <p:cNvPr id="3119" name="Rectangle 43"/>
            <p:cNvSpPr>
              <a:spLocks noChangeArrowheads="1"/>
            </p:cNvSpPr>
            <p:nvPr/>
          </p:nvSpPr>
          <p:spPr bwMode="auto">
            <a:xfrm>
              <a:off x="3552" y="1529"/>
              <a:ext cx="944" cy="5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27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45720" tIns="18288" rIns="45720"/>
            <a:lstStyle>
              <a:lvl1pPr marL="114300" indent="-114300">
                <a:defRPr sz="3200">
                  <a:solidFill>
                    <a:schemeClr val="bg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bg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bg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bg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bg1"/>
                  </a:solidFill>
                  <a:latin typeface="Times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Times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Times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Times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Times" charset="0"/>
                </a:defRPr>
              </a:lvl9pPr>
            </a:lstStyle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900">
                  <a:solidFill>
                    <a:schemeClr val="tx1"/>
                  </a:solidFill>
                  <a:latin typeface="Times New Roman" charset="0"/>
                </a:rPr>
                <a:t>Prior to the alumni-led creation of the AAB, both formal and informal alumni programs span over two decades, building strong communities of leaders</a:t>
              </a:r>
            </a:p>
          </p:txBody>
        </p:sp>
        <p:sp>
          <p:nvSpPr>
            <p:cNvPr id="3120" name="Rectangle 44"/>
            <p:cNvSpPr>
              <a:spLocks noChangeArrowheads="1"/>
            </p:cNvSpPr>
            <p:nvPr/>
          </p:nvSpPr>
          <p:spPr bwMode="auto">
            <a:xfrm>
              <a:off x="4576" y="1529"/>
              <a:ext cx="1040" cy="5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27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45720" tIns="18288" rIns="45720"/>
            <a:lstStyle>
              <a:lvl1pPr marL="114300" indent="-114300">
                <a:defRPr sz="3200">
                  <a:solidFill>
                    <a:schemeClr val="bg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bg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bg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bg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bg1"/>
                  </a:solidFill>
                  <a:latin typeface="Times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Times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Times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Times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Times" charset="0"/>
                </a:defRPr>
              </a:lvl9pPr>
            </a:lstStyle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900">
                  <a:solidFill>
                    <a:schemeClr val="tx1"/>
                  </a:solidFill>
                  <a:latin typeface="Times New Roman" charset="0"/>
                </a:rPr>
                <a:t>“Celebrate, Connect, Commit” focus of CCSF ties scholars to one another, The Coca-Cola Company, Coca-Cola Bottlers and the communities Bottlers serve</a:t>
              </a:r>
            </a:p>
          </p:txBody>
        </p:sp>
      </p:grpSp>
      <p:sp>
        <p:nvSpPr>
          <p:cNvPr id="3079" name="Rectangle 55"/>
          <p:cNvSpPr>
            <a:spLocks noChangeArrowheads="1"/>
          </p:cNvSpPr>
          <p:nvPr/>
        </p:nvSpPr>
        <p:spPr bwMode="auto">
          <a:xfrm>
            <a:off x="7543800" y="762000"/>
            <a:ext cx="1320800" cy="2095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lin ang="270000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lIns="45720" rIns="45720"/>
          <a:lstStyle>
            <a:lvl1pPr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endParaRPr lang="en-US" altLang="en-US"/>
          </a:p>
        </p:txBody>
      </p:sp>
      <p:sp>
        <p:nvSpPr>
          <p:cNvPr id="3080" name="Rectangle 57"/>
          <p:cNvSpPr>
            <a:spLocks noChangeArrowheads="1"/>
          </p:cNvSpPr>
          <p:nvPr/>
        </p:nvSpPr>
        <p:spPr bwMode="auto">
          <a:xfrm>
            <a:off x="7543800" y="762000"/>
            <a:ext cx="12954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 b="1" i="1">
                <a:solidFill>
                  <a:schemeClr val="tx1"/>
                </a:solidFill>
                <a:latin typeface="Times New Roman" charset="0"/>
              </a:rPr>
              <a:t>Values</a:t>
            </a:r>
          </a:p>
          <a:p>
            <a:pPr>
              <a:spcBef>
                <a:spcPct val="0"/>
              </a:spcBef>
            </a:pPr>
            <a:endParaRPr lang="en-US" altLang="en-US" sz="1200" b="1" i="1">
              <a:solidFill>
                <a:schemeClr val="tx1"/>
              </a:solidFill>
              <a:latin typeface="Times New Roman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b="1">
                <a:solidFill>
                  <a:schemeClr val="tx1"/>
                </a:solidFill>
                <a:latin typeface="Times New Roman" charset="0"/>
              </a:rPr>
              <a:t>Leadership</a:t>
            </a:r>
          </a:p>
          <a:p>
            <a:pPr>
              <a:spcBef>
                <a:spcPct val="0"/>
              </a:spcBef>
            </a:pPr>
            <a:r>
              <a:rPr lang="en-US" altLang="en-US" sz="1400" b="1">
                <a:solidFill>
                  <a:schemeClr val="tx1"/>
                </a:solidFill>
                <a:latin typeface="Times New Roman" charset="0"/>
              </a:rPr>
              <a:t>Service</a:t>
            </a:r>
          </a:p>
          <a:p>
            <a:pPr>
              <a:spcBef>
                <a:spcPct val="0"/>
              </a:spcBef>
            </a:pPr>
            <a:r>
              <a:rPr lang="en-US" altLang="en-US" sz="1400" b="1">
                <a:solidFill>
                  <a:schemeClr val="tx1"/>
                </a:solidFill>
                <a:latin typeface="Times New Roman" charset="0"/>
              </a:rPr>
              <a:t>Achievement</a:t>
            </a:r>
          </a:p>
          <a:p>
            <a:pPr>
              <a:spcBef>
                <a:spcPct val="0"/>
              </a:spcBef>
            </a:pPr>
            <a:r>
              <a:rPr lang="en-US" altLang="en-US" sz="800">
                <a:solidFill>
                  <a:schemeClr val="tx1"/>
                </a:solidFill>
                <a:latin typeface="Times New Roman" charset="0"/>
              </a:rPr>
              <a:t>We celebrate those who have the courage to dream bigger than themselves, imagine all that is possible-not impossible-and dare us to change the world.</a:t>
            </a:r>
          </a:p>
          <a:p>
            <a:pPr>
              <a:spcBef>
                <a:spcPct val="0"/>
              </a:spcBef>
            </a:pPr>
            <a:r>
              <a:rPr lang="en-US" altLang="en-US" sz="800">
                <a:solidFill>
                  <a:schemeClr val="tx1"/>
                </a:solidFill>
                <a:latin typeface="Times New Roman" charset="0"/>
              </a:rPr>
              <a:t>www.livepositively.com</a:t>
            </a:r>
          </a:p>
        </p:txBody>
      </p:sp>
      <p:sp>
        <p:nvSpPr>
          <p:cNvPr id="3081" name="Text Box 59"/>
          <p:cNvSpPr txBox="1">
            <a:spLocks noChangeArrowheads="1"/>
          </p:cNvSpPr>
          <p:nvPr/>
        </p:nvSpPr>
        <p:spPr bwMode="auto">
          <a:xfrm rot="16200000" flipH="1">
            <a:off x="53181" y="1699419"/>
            <a:ext cx="5953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</a:rPr>
              <a:t>Drivers</a:t>
            </a:r>
          </a:p>
        </p:txBody>
      </p:sp>
      <p:sp>
        <p:nvSpPr>
          <p:cNvPr id="3082" name="Text Box 60"/>
          <p:cNvSpPr txBox="1">
            <a:spLocks noChangeArrowheads="1"/>
          </p:cNvSpPr>
          <p:nvPr/>
        </p:nvSpPr>
        <p:spPr bwMode="auto">
          <a:xfrm rot="16200000" flipH="1">
            <a:off x="-161131" y="3285331"/>
            <a:ext cx="992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Market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Differentiators</a:t>
            </a:r>
          </a:p>
        </p:txBody>
      </p:sp>
      <p:sp>
        <p:nvSpPr>
          <p:cNvPr id="3083" name="Text Box 61"/>
          <p:cNvSpPr txBox="1">
            <a:spLocks noChangeArrowheads="1"/>
          </p:cNvSpPr>
          <p:nvPr/>
        </p:nvSpPr>
        <p:spPr bwMode="auto">
          <a:xfrm rot="16200000" flipH="1">
            <a:off x="-44450" y="4845050"/>
            <a:ext cx="7588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 Strategic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Objectives</a:t>
            </a:r>
          </a:p>
        </p:txBody>
      </p:sp>
      <p:sp>
        <p:nvSpPr>
          <p:cNvPr id="3084" name="Text Box 62"/>
          <p:cNvSpPr txBox="1">
            <a:spLocks noChangeArrowheads="1"/>
          </p:cNvSpPr>
          <p:nvPr/>
        </p:nvSpPr>
        <p:spPr bwMode="auto">
          <a:xfrm rot="16200000" flipH="1">
            <a:off x="15081" y="5776119"/>
            <a:ext cx="6397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Specific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Goals</a:t>
            </a:r>
          </a:p>
        </p:txBody>
      </p:sp>
      <p:sp>
        <p:nvSpPr>
          <p:cNvPr id="3085" name="Text Box 82"/>
          <p:cNvSpPr txBox="1">
            <a:spLocks noChangeArrowheads="1"/>
          </p:cNvSpPr>
          <p:nvPr/>
        </p:nvSpPr>
        <p:spPr bwMode="auto">
          <a:xfrm rot="16200000" flipH="1">
            <a:off x="-794" y="4039394"/>
            <a:ext cx="50323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Focus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Areas</a:t>
            </a:r>
          </a:p>
        </p:txBody>
      </p:sp>
      <p:grpSp>
        <p:nvGrpSpPr>
          <p:cNvPr id="3086" name="Group 109"/>
          <p:cNvGrpSpPr>
            <a:grpSpLocks/>
          </p:cNvGrpSpPr>
          <p:nvPr/>
        </p:nvGrpSpPr>
        <p:grpSpPr bwMode="auto">
          <a:xfrm>
            <a:off x="457200" y="4038600"/>
            <a:ext cx="8534400" cy="2514600"/>
            <a:chOff x="304" y="2352"/>
            <a:chExt cx="5376" cy="1584"/>
          </a:xfrm>
        </p:grpSpPr>
        <p:sp>
          <p:nvSpPr>
            <p:cNvPr id="3088" name="Rectangle 7"/>
            <p:cNvSpPr>
              <a:spLocks noChangeArrowheads="1"/>
            </p:cNvSpPr>
            <p:nvPr/>
          </p:nvSpPr>
          <p:spPr bwMode="auto">
            <a:xfrm>
              <a:off x="304" y="2665"/>
              <a:ext cx="5376" cy="503"/>
            </a:xfrm>
            <a:prstGeom prst="rect">
              <a:avLst/>
            </a:prstGeom>
            <a:gradFill rotWithShape="0">
              <a:gsLst>
                <a:gs pos="0">
                  <a:srgbClr val="320000"/>
                </a:gs>
                <a:gs pos="50000">
                  <a:srgbClr val="FF0000"/>
                </a:gs>
                <a:gs pos="100000">
                  <a:srgbClr val="320000"/>
                </a:gs>
              </a:gsLst>
              <a:lin ang="27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3200">
                  <a:solidFill>
                    <a:schemeClr val="bg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bg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bg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bg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bg1"/>
                  </a:solidFill>
                  <a:latin typeface="Times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Times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Times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Times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Times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en-US" altLang="en-US" sz="1400" b="1">
                <a:latin typeface="Arial" charset="0"/>
              </a:endParaRPr>
            </a:p>
          </p:txBody>
        </p:sp>
        <p:sp>
          <p:nvSpPr>
            <p:cNvPr id="3089" name="Rectangle 13"/>
            <p:cNvSpPr>
              <a:spLocks noChangeArrowheads="1"/>
            </p:cNvSpPr>
            <p:nvPr/>
          </p:nvSpPr>
          <p:spPr bwMode="auto">
            <a:xfrm>
              <a:off x="304" y="3198"/>
              <a:ext cx="5376" cy="738"/>
            </a:xfrm>
            <a:prstGeom prst="rect">
              <a:avLst/>
            </a:prstGeom>
            <a:gradFill rotWithShape="0">
              <a:gsLst>
                <a:gs pos="0">
                  <a:srgbClr val="720000"/>
                </a:gs>
                <a:gs pos="50000">
                  <a:srgbClr val="FF0000"/>
                </a:gs>
                <a:gs pos="100000">
                  <a:srgbClr val="720000"/>
                </a:gs>
              </a:gsLst>
              <a:lin ang="27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3200">
                  <a:solidFill>
                    <a:schemeClr val="bg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bg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bg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bg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bg1"/>
                  </a:solidFill>
                  <a:latin typeface="Times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Times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Times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Times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Times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en-US" altLang="en-US" sz="800" b="1">
                <a:latin typeface="Arial" charset="0"/>
              </a:endParaRPr>
            </a:p>
          </p:txBody>
        </p:sp>
        <p:sp>
          <p:nvSpPr>
            <p:cNvPr id="3090" name="Rectangle 81"/>
            <p:cNvSpPr>
              <a:spLocks noChangeArrowheads="1"/>
            </p:cNvSpPr>
            <p:nvPr/>
          </p:nvSpPr>
          <p:spPr bwMode="auto">
            <a:xfrm>
              <a:off x="304" y="2352"/>
              <a:ext cx="5376" cy="282"/>
            </a:xfrm>
            <a:prstGeom prst="rect">
              <a:avLst/>
            </a:prstGeom>
            <a:gradFill rotWithShape="0">
              <a:gsLst>
                <a:gs pos="0">
                  <a:srgbClr val="320000"/>
                </a:gs>
                <a:gs pos="50000">
                  <a:srgbClr val="FF0000"/>
                </a:gs>
                <a:gs pos="100000">
                  <a:srgbClr val="320000"/>
                </a:gs>
              </a:gsLst>
              <a:lin ang="27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3200">
                  <a:solidFill>
                    <a:schemeClr val="bg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bg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bg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bg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bg1"/>
                  </a:solidFill>
                  <a:latin typeface="Times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Times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Times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Times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Times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en-US" altLang="en-US" sz="1400" b="1">
                <a:latin typeface="Arial" charset="0"/>
              </a:endParaRPr>
            </a:p>
          </p:txBody>
        </p:sp>
        <p:grpSp>
          <p:nvGrpSpPr>
            <p:cNvPr id="3091" name="Group 105"/>
            <p:cNvGrpSpPr>
              <a:grpSpLocks/>
            </p:cNvGrpSpPr>
            <p:nvPr/>
          </p:nvGrpSpPr>
          <p:grpSpPr bwMode="auto">
            <a:xfrm>
              <a:off x="528" y="2382"/>
              <a:ext cx="1008" cy="1507"/>
              <a:chOff x="528" y="2382"/>
              <a:chExt cx="1008" cy="1507"/>
            </a:xfrm>
          </p:grpSpPr>
          <p:sp>
            <p:nvSpPr>
              <p:cNvPr id="3110" name="Rectangle 8"/>
              <p:cNvSpPr>
                <a:spLocks noChangeArrowheads="1"/>
              </p:cNvSpPr>
              <p:nvPr/>
            </p:nvSpPr>
            <p:spPr bwMode="auto">
              <a:xfrm>
                <a:off x="528" y="2724"/>
                <a:ext cx="1008" cy="384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99"/>
                  </a:gs>
                </a:gsLst>
                <a:lin ang="27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lIns="45720" rIns="45720" anchor="ctr"/>
              <a:lstStyle>
                <a:lvl1pPr>
                  <a:defRPr sz="3200">
                    <a:solidFill>
                      <a:schemeClr val="bg1"/>
                    </a:solidFill>
                    <a:latin typeface="Times" charset="0"/>
                  </a:defRPr>
                </a:lvl1pPr>
                <a:lvl2pPr marL="742950" indent="-285750">
                  <a:defRPr sz="3200">
                    <a:solidFill>
                      <a:schemeClr val="bg1"/>
                    </a:solidFill>
                    <a:latin typeface="Times" charset="0"/>
                  </a:defRPr>
                </a:lvl2pPr>
                <a:lvl3pPr marL="11430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3pPr>
                <a:lvl4pPr marL="16002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4pPr>
                <a:lvl5pPr marL="20574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900" b="1">
                    <a:solidFill>
                      <a:schemeClr val="tx1"/>
                    </a:solidFill>
                  </a:rPr>
                  <a:t>Implement defined selection process and evaluation of Alumni Scholar candidates</a:t>
                </a:r>
              </a:p>
            </p:txBody>
          </p:sp>
          <p:sp>
            <p:nvSpPr>
              <p:cNvPr id="3111" name="Rectangle 15"/>
              <p:cNvSpPr>
                <a:spLocks noChangeArrowheads="1"/>
              </p:cNvSpPr>
              <p:nvPr/>
            </p:nvSpPr>
            <p:spPr bwMode="auto">
              <a:xfrm>
                <a:off x="528" y="3237"/>
                <a:ext cx="1008" cy="65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99"/>
                  </a:gs>
                </a:gsLst>
                <a:lin ang="27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lIns="45720" rIns="45720"/>
              <a:lstStyle>
                <a:lvl1pPr marL="114300" indent="-114300">
                  <a:defRPr sz="3200">
                    <a:solidFill>
                      <a:schemeClr val="bg1"/>
                    </a:solidFill>
                    <a:latin typeface="Times" charset="0"/>
                  </a:defRPr>
                </a:lvl1pPr>
                <a:lvl2pPr marL="742950" indent="-285750">
                  <a:defRPr sz="3200">
                    <a:solidFill>
                      <a:schemeClr val="bg1"/>
                    </a:solidFill>
                    <a:latin typeface="Times" charset="0"/>
                  </a:defRPr>
                </a:lvl2pPr>
                <a:lvl3pPr marL="11430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3pPr>
                <a:lvl4pPr marL="16002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4pPr>
                <a:lvl5pPr marL="20574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buFontTx/>
                  <a:buChar char="•"/>
                </a:pPr>
                <a:r>
                  <a:rPr lang="en-US" altLang="en-US" sz="900">
                    <a:solidFill>
                      <a:schemeClr val="tx1"/>
                    </a:solidFill>
                    <a:latin typeface="Arial" charset="0"/>
                  </a:rPr>
                  <a:t>Establish written procedures for selecting Alumni scholar</a:t>
                </a:r>
              </a:p>
              <a:p>
                <a:pPr algn="l" eaLnBrk="1" hangingPunct="1">
                  <a:spcBef>
                    <a:spcPct val="0"/>
                  </a:spcBef>
                  <a:buFontTx/>
                  <a:buChar char="•"/>
                </a:pPr>
                <a:r>
                  <a:rPr lang="en-US" altLang="en-US" sz="900">
                    <a:solidFill>
                      <a:schemeClr val="tx1"/>
                    </a:solidFill>
                    <a:latin typeface="Arial" charset="0"/>
                  </a:rPr>
                  <a:t>Determine communication methods with annual Alumni scholar to promote scholarship awareness</a:t>
                </a:r>
              </a:p>
            </p:txBody>
          </p:sp>
          <p:sp>
            <p:nvSpPr>
              <p:cNvPr id="3112" name="Rectangle 83"/>
              <p:cNvSpPr>
                <a:spLocks noChangeArrowheads="1"/>
              </p:cNvSpPr>
              <p:nvPr/>
            </p:nvSpPr>
            <p:spPr bwMode="auto">
              <a:xfrm>
                <a:off x="528" y="238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99"/>
                  </a:gs>
                </a:gsLst>
                <a:lin ang="27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lIns="45720" rIns="45720" anchor="ctr"/>
              <a:lstStyle>
                <a:lvl1pPr>
                  <a:defRPr sz="3200">
                    <a:solidFill>
                      <a:schemeClr val="bg1"/>
                    </a:solidFill>
                    <a:latin typeface="Times" charset="0"/>
                  </a:defRPr>
                </a:lvl1pPr>
                <a:lvl2pPr marL="742950" indent="-285750">
                  <a:defRPr sz="3200">
                    <a:solidFill>
                      <a:schemeClr val="bg1"/>
                    </a:solidFill>
                    <a:latin typeface="Times" charset="0"/>
                  </a:defRPr>
                </a:lvl2pPr>
                <a:lvl3pPr marL="11430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3pPr>
                <a:lvl4pPr marL="16002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4pPr>
                <a:lvl5pPr marL="20574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1200" b="1">
                    <a:solidFill>
                      <a:schemeClr val="tx1"/>
                    </a:solidFill>
                  </a:rPr>
                  <a:t>Scholarship</a:t>
                </a:r>
              </a:p>
            </p:txBody>
          </p:sp>
          <p:sp>
            <p:nvSpPr>
              <p:cNvPr id="3113" name="AutoShape 89"/>
              <p:cNvSpPr>
                <a:spLocks noChangeArrowheads="1"/>
              </p:cNvSpPr>
              <p:nvPr/>
            </p:nvSpPr>
            <p:spPr bwMode="auto">
              <a:xfrm flipV="1">
                <a:off x="864" y="2604"/>
                <a:ext cx="288" cy="96"/>
              </a:xfrm>
              <a:prstGeom prst="triangle">
                <a:avLst>
                  <a:gd name="adj" fmla="val 50000"/>
                </a:avLst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 sz="3200">
                    <a:solidFill>
                      <a:schemeClr val="bg1"/>
                    </a:solidFill>
                    <a:latin typeface="Times" charset="0"/>
                  </a:defRPr>
                </a:lvl1pPr>
                <a:lvl2pPr marL="742950" indent="-285750">
                  <a:defRPr sz="3200">
                    <a:solidFill>
                      <a:schemeClr val="bg1"/>
                    </a:solidFill>
                    <a:latin typeface="Times" charset="0"/>
                  </a:defRPr>
                </a:lvl2pPr>
                <a:lvl3pPr marL="11430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3pPr>
                <a:lvl4pPr marL="16002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4pPr>
                <a:lvl5pPr marL="20574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14" name="AutoShape 95"/>
              <p:cNvSpPr>
                <a:spLocks noChangeArrowheads="1"/>
              </p:cNvSpPr>
              <p:nvPr/>
            </p:nvSpPr>
            <p:spPr bwMode="auto">
              <a:xfrm flipV="1">
                <a:off x="864" y="3138"/>
                <a:ext cx="288" cy="96"/>
              </a:xfrm>
              <a:prstGeom prst="triangle">
                <a:avLst>
                  <a:gd name="adj" fmla="val 50000"/>
                </a:avLst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 sz="3200">
                    <a:solidFill>
                      <a:schemeClr val="bg1"/>
                    </a:solidFill>
                    <a:latin typeface="Times" charset="0"/>
                  </a:defRPr>
                </a:lvl1pPr>
                <a:lvl2pPr marL="742950" indent="-285750">
                  <a:defRPr sz="3200">
                    <a:solidFill>
                      <a:schemeClr val="bg1"/>
                    </a:solidFill>
                    <a:latin typeface="Times" charset="0"/>
                  </a:defRPr>
                </a:lvl2pPr>
                <a:lvl3pPr marL="11430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3pPr>
                <a:lvl4pPr marL="16002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4pPr>
                <a:lvl5pPr marL="20574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092" name="Group 106"/>
            <p:cNvGrpSpPr>
              <a:grpSpLocks/>
            </p:cNvGrpSpPr>
            <p:nvPr/>
          </p:nvGrpSpPr>
          <p:grpSpPr bwMode="auto">
            <a:xfrm>
              <a:off x="3120" y="2382"/>
              <a:ext cx="1008" cy="1506"/>
              <a:chOff x="3120" y="2382"/>
              <a:chExt cx="1008" cy="1506"/>
            </a:xfrm>
          </p:grpSpPr>
          <p:sp>
            <p:nvSpPr>
              <p:cNvPr id="3105" name="Rectangle 45"/>
              <p:cNvSpPr>
                <a:spLocks noChangeArrowheads="1"/>
              </p:cNvSpPr>
              <p:nvPr/>
            </p:nvSpPr>
            <p:spPr bwMode="auto">
              <a:xfrm>
                <a:off x="3132" y="2724"/>
                <a:ext cx="996" cy="384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99"/>
                  </a:gs>
                </a:gsLst>
                <a:lin ang="27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lIns="45720" rIns="45720" anchor="ctr"/>
              <a:lstStyle>
                <a:lvl1pPr>
                  <a:defRPr sz="3200">
                    <a:solidFill>
                      <a:schemeClr val="bg1"/>
                    </a:solidFill>
                    <a:latin typeface="Times" charset="0"/>
                  </a:defRPr>
                </a:lvl1pPr>
                <a:lvl2pPr marL="742950" indent="-285750">
                  <a:defRPr sz="3200">
                    <a:solidFill>
                      <a:schemeClr val="bg1"/>
                    </a:solidFill>
                    <a:latin typeface="Times" charset="0"/>
                  </a:defRPr>
                </a:lvl2pPr>
                <a:lvl3pPr marL="11430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3pPr>
                <a:lvl4pPr marL="16002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4pPr>
                <a:lvl5pPr marL="20574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900" b="1">
                    <a:solidFill>
                      <a:schemeClr val="tx1"/>
                    </a:solidFill>
                  </a:rPr>
                  <a:t>Establish Alumni-funded National Scholarship</a:t>
                </a:r>
              </a:p>
            </p:txBody>
          </p:sp>
          <p:sp>
            <p:nvSpPr>
              <p:cNvPr id="3106" name="Rectangle 50"/>
              <p:cNvSpPr>
                <a:spLocks noChangeArrowheads="1"/>
              </p:cNvSpPr>
              <p:nvPr/>
            </p:nvSpPr>
            <p:spPr bwMode="auto">
              <a:xfrm>
                <a:off x="3144" y="3244"/>
                <a:ext cx="984" cy="644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99"/>
                  </a:gs>
                </a:gsLst>
                <a:lin ang="27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lIns="45720" rIns="45720"/>
              <a:lstStyle>
                <a:lvl1pPr marL="114300" indent="-114300">
                  <a:defRPr sz="3200">
                    <a:solidFill>
                      <a:schemeClr val="bg1"/>
                    </a:solidFill>
                    <a:latin typeface="Times" charset="0"/>
                  </a:defRPr>
                </a:lvl1pPr>
                <a:lvl2pPr marL="742950" indent="-285750">
                  <a:defRPr sz="3200">
                    <a:solidFill>
                      <a:schemeClr val="bg1"/>
                    </a:solidFill>
                    <a:latin typeface="Times" charset="0"/>
                  </a:defRPr>
                </a:lvl2pPr>
                <a:lvl3pPr marL="11430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3pPr>
                <a:lvl4pPr marL="16002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4pPr>
                <a:lvl5pPr marL="20574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9pPr>
              </a:lstStyle>
              <a:p>
                <a:pPr algn="l">
                  <a:spcBef>
                    <a:spcPct val="0"/>
                  </a:spcBef>
                  <a:buFontTx/>
                  <a:buChar char="•"/>
                </a:pPr>
                <a:r>
                  <a:rPr lang="en-US" altLang="en-US" sz="900">
                    <a:solidFill>
                      <a:schemeClr val="tx1"/>
                    </a:solidFill>
                    <a:latin typeface="Arial" charset="0"/>
                  </a:rPr>
                  <a:t>Goal reached:  raising estimated $200,000 to fund national award in perpetuity</a:t>
                </a:r>
              </a:p>
              <a:p>
                <a:pPr algn="l">
                  <a:spcBef>
                    <a:spcPct val="0"/>
                  </a:spcBef>
                  <a:buFontTx/>
                  <a:buChar char="•"/>
                </a:pPr>
                <a:r>
                  <a:rPr lang="en-US" altLang="en-US" sz="900">
                    <a:solidFill>
                      <a:schemeClr val="tx1"/>
                    </a:solidFill>
                    <a:latin typeface="Arial" charset="0"/>
                  </a:rPr>
                  <a:t>Determine best practices to identify, contact and recognize donors</a:t>
                </a:r>
              </a:p>
            </p:txBody>
          </p:sp>
          <p:sp>
            <p:nvSpPr>
              <p:cNvPr id="3107" name="Rectangle 85"/>
              <p:cNvSpPr>
                <a:spLocks noChangeArrowheads="1"/>
              </p:cNvSpPr>
              <p:nvPr/>
            </p:nvSpPr>
            <p:spPr bwMode="auto">
              <a:xfrm>
                <a:off x="3120" y="238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99"/>
                  </a:gs>
                </a:gsLst>
                <a:lin ang="27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lIns="45720" rIns="45720" anchor="ctr"/>
              <a:lstStyle>
                <a:lvl1pPr>
                  <a:defRPr sz="3200">
                    <a:solidFill>
                      <a:schemeClr val="bg1"/>
                    </a:solidFill>
                    <a:latin typeface="Times" charset="0"/>
                  </a:defRPr>
                </a:lvl1pPr>
                <a:lvl2pPr marL="742950" indent="-285750">
                  <a:defRPr sz="3200">
                    <a:solidFill>
                      <a:schemeClr val="bg1"/>
                    </a:solidFill>
                    <a:latin typeface="Times" charset="0"/>
                  </a:defRPr>
                </a:lvl2pPr>
                <a:lvl3pPr marL="11430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3pPr>
                <a:lvl4pPr marL="16002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4pPr>
                <a:lvl5pPr marL="20574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1200" b="1">
                    <a:solidFill>
                      <a:schemeClr val="tx1"/>
                    </a:solidFill>
                  </a:rPr>
                  <a:t>Fundraising</a:t>
                </a:r>
              </a:p>
            </p:txBody>
          </p:sp>
          <p:sp>
            <p:nvSpPr>
              <p:cNvPr id="3108" name="AutoShape 90"/>
              <p:cNvSpPr>
                <a:spLocks noChangeArrowheads="1"/>
              </p:cNvSpPr>
              <p:nvPr/>
            </p:nvSpPr>
            <p:spPr bwMode="auto">
              <a:xfrm flipV="1">
                <a:off x="3456" y="2604"/>
                <a:ext cx="288" cy="96"/>
              </a:xfrm>
              <a:prstGeom prst="triangle">
                <a:avLst>
                  <a:gd name="adj" fmla="val 50000"/>
                </a:avLst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 sz="3200">
                    <a:solidFill>
                      <a:schemeClr val="bg1"/>
                    </a:solidFill>
                    <a:latin typeface="Times" charset="0"/>
                  </a:defRPr>
                </a:lvl1pPr>
                <a:lvl2pPr marL="742950" indent="-285750">
                  <a:defRPr sz="3200">
                    <a:solidFill>
                      <a:schemeClr val="bg1"/>
                    </a:solidFill>
                    <a:latin typeface="Times" charset="0"/>
                  </a:defRPr>
                </a:lvl2pPr>
                <a:lvl3pPr marL="11430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3pPr>
                <a:lvl4pPr marL="16002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4pPr>
                <a:lvl5pPr marL="20574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09" name="AutoShape 96"/>
              <p:cNvSpPr>
                <a:spLocks noChangeArrowheads="1"/>
              </p:cNvSpPr>
              <p:nvPr/>
            </p:nvSpPr>
            <p:spPr bwMode="auto">
              <a:xfrm flipV="1">
                <a:off x="3456" y="3138"/>
                <a:ext cx="288" cy="96"/>
              </a:xfrm>
              <a:prstGeom prst="triangle">
                <a:avLst>
                  <a:gd name="adj" fmla="val 50000"/>
                </a:avLst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 sz="3200">
                    <a:solidFill>
                      <a:schemeClr val="bg1"/>
                    </a:solidFill>
                    <a:latin typeface="Times" charset="0"/>
                  </a:defRPr>
                </a:lvl1pPr>
                <a:lvl2pPr marL="742950" indent="-285750">
                  <a:defRPr sz="3200">
                    <a:solidFill>
                      <a:schemeClr val="bg1"/>
                    </a:solidFill>
                    <a:latin typeface="Times" charset="0"/>
                  </a:defRPr>
                </a:lvl2pPr>
                <a:lvl3pPr marL="11430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3pPr>
                <a:lvl4pPr marL="16002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4pPr>
                <a:lvl5pPr marL="20574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093" name="Group 104"/>
            <p:cNvGrpSpPr>
              <a:grpSpLocks/>
            </p:cNvGrpSpPr>
            <p:nvPr/>
          </p:nvGrpSpPr>
          <p:grpSpPr bwMode="auto">
            <a:xfrm>
              <a:off x="1824" y="2382"/>
              <a:ext cx="1014" cy="1507"/>
              <a:chOff x="1824" y="2382"/>
              <a:chExt cx="1014" cy="1507"/>
            </a:xfrm>
          </p:grpSpPr>
          <p:sp>
            <p:nvSpPr>
              <p:cNvPr id="3100" name="Rectangle 84"/>
              <p:cNvSpPr>
                <a:spLocks noChangeArrowheads="1"/>
              </p:cNvSpPr>
              <p:nvPr/>
            </p:nvSpPr>
            <p:spPr bwMode="auto">
              <a:xfrm>
                <a:off x="1824" y="238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99"/>
                  </a:gs>
                </a:gsLst>
                <a:lin ang="27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lIns="45720" rIns="45720" anchor="ctr"/>
              <a:lstStyle>
                <a:lvl1pPr>
                  <a:defRPr sz="3200">
                    <a:solidFill>
                      <a:schemeClr val="bg1"/>
                    </a:solidFill>
                    <a:latin typeface="Times" charset="0"/>
                  </a:defRPr>
                </a:lvl1pPr>
                <a:lvl2pPr marL="742950" indent="-285750">
                  <a:defRPr sz="3200">
                    <a:solidFill>
                      <a:schemeClr val="bg1"/>
                    </a:solidFill>
                    <a:latin typeface="Times" charset="0"/>
                  </a:defRPr>
                </a:lvl2pPr>
                <a:lvl3pPr marL="11430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3pPr>
                <a:lvl4pPr marL="16002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4pPr>
                <a:lvl5pPr marL="20574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1200" b="1">
                    <a:solidFill>
                      <a:schemeClr val="tx1"/>
                    </a:solidFill>
                  </a:rPr>
                  <a:t>Development</a:t>
                </a:r>
              </a:p>
            </p:txBody>
          </p:sp>
          <p:sp>
            <p:nvSpPr>
              <p:cNvPr id="3101" name="Rectangle 92"/>
              <p:cNvSpPr>
                <a:spLocks noChangeArrowheads="1"/>
              </p:cNvSpPr>
              <p:nvPr/>
            </p:nvSpPr>
            <p:spPr bwMode="auto">
              <a:xfrm>
                <a:off x="1830" y="2724"/>
                <a:ext cx="1008" cy="384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99"/>
                  </a:gs>
                </a:gsLst>
                <a:lin ang="27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lIns="45720" rIns="45720" anchor="ctr"/>
              <a:lstStyle>
                <a:lvl1pPr>
                  <a:defRPr sz="3200">
                    <a:solidFill>
                      <a:schemeClr val="bg1"/>
                    </a:solidFill>
                    <a:latin typeface="Times" charset="0"/>
                  </a:defRPr>
                </a:lvl1pPr>
                <a:lvl2pPr marL="742950" indent="-285750">
                  <a:defRPr sz="3200">
                    <a:solidFill>
                      <a:schemeClr val="bg1"/>
                    </a:solidFill>
                    <a:latin typeface="Times" charset="0"/>
                  </a:defRPr>
                </a:lvl2pPr>
                <a:lvl3pPr marL="11430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3pPr>
                <a:lvl4pPr marL="16002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4pPr>
                <a:lvl5pPr marL="20574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900" b="1">
                    <a:solidFill>
                      <a:schemeClr val="tx1"/>
                    </a:solidFill>
                  </a:rPr>
                  <a:t>Establish an organized process to engage Scholars in Alumni relations</a:t>
                </a:r>
              </a:p>
            </p:txBody>
          </p:sp>
          <p:sp>
            <p:nvSpPr>
              <p:cNvPr id="3102" name="AutoShape 94"/>
              <p:cNvSpPr>
                <a:spLocks noChangeArrowheads="1"/>
              </p:cNvSpPr>
              <p:nvPr/>
            </p:nvSpPr>
            <p:spPr bwMode="auto">
              <a:xfrm flipV="1">
                <a:off x="2184" y="2604"/>
                <a:ext cx="288" cy="96"/>
              </a:xfrm>
              <a:prstGeom prst="triangle">
                <a:avLst>
                  <a:gd name="adj" fmla="val 50000"/>
                </a:avLst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 sz="3200">
                    <a:solidFill>
                      <a:schemeClr val="bg1"/>
                    </a:solidFill>
                    <a:latin typeface="Times" charset="0"/>
                  </a:defRPr>
                </a:lvl1pPr>
                <a:lvl2pPr marL="742950" indent="-285750">
                  <a:defRPr sz="3200">
                    <a:solidFill>
                      <a:schemeClr val="bg1"/>
                    </a:solidFill>
                    <a:latin typeface="Times" charset="0"/>
                  </a:defRPr>
                </a:lvl2pPr>
                <a:lvl3pPr marL="11430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3pPr>
                <a:lvl4pPr marL="16002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4pPr>
                <a:lvl5pPr marL="20574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03" name="AutoShape 98"/>
              <p:cNvSpPr>
                <a:spLocks noChangeArrowheads="1"/>
              </p:cNvSpPr>
              <p:nvPr/>
            </p:nvSpPr>
            <p:spPr bwMode="auto">
              <a:xfrm flipV="1">
                <a:off x="2184" y="3138"/>
                <a:ext cx="288" cy="96"/>
              </a:xfrm>
              <a:prstGeom prst="triangle">
                <a:avLst>
                  <a:gd name="adj" fmla="val 50000"/>
                </a:avLst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 sz="3200">
                    <a:solidFill>
                      <a:schemeClr val="bg1"/>
                    </a:solidFill>
                    <a:latin typeface="Times" charset="0"/>
                  </a:defRPr>
                </a:lvl1pPr>
                <a:lvl2pPr marL="742950" indent="-285750">
                  <a:defRPr sz="3200">
                    <a:solidFill>
                      <a:schemeClr val="bg1"/>
                    </a:solidFill>
                    <a:latin typeface="Times" charset="0"/>
                  </a:defRPr>
                </a:lvl2pPr>
                <a:lvl3pPr marL="11430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3pPr>
                <a:lvl4pPr marL="16002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4pPr>
                <a:lvl5pPr marL="20574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04" name="Rectangle 99"/>
              <p:cNvSpPr>
                <a:spLocks noChangeArrowheads="1"/>
              </p:cNvSpPr>
              <p:nvPr/>
            </p:nvSpPr>
            <p:spPr bwMode="auto">
              <a:xfrm>
                <a:off x="1830" y="3237"/>
                <a:ext cx="1008" cy="65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99"/>
                  </a:gs>
                </a:gsLst>
                <a:lin ang="27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lIns="45720" rIns="45720"/>
              <a:lstStyle>
                <a:lvl1pPr marL="114300" indent="-114300">
                  <a:defRPr sz="3200">
                    <a:solidFill>
                      <a:schemeClr val="bg1"/>
                    </a:solidFill>
                    <a:latin typeface="Times" charset="0"/>
                  </a:defRPr>
                </a:lvl1pPr>
                <a:lvl2pPr marL="742950" indent="-285750">
                  <a:defRPr sz="3200">
                    <a:solidFill>
                      <a:schemeClr val="bg1"/>
                    </a:solidFill>
                    <a:latin typeface="Times" charset="0"/>
                  </a:defRPr>
                </a:lvl2pPr>
                <a:lvl3pPr marL="11430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3pPr>
                <a:lvl4pPr marL="16002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4pPr>
                <a:lvl5pPr marL="20574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buFontTx/>
                  <a:buChar char="•"/>
                </a:pPr>
                <a:r>
                  <a:rPr lang="en-US" altLang="en-US" sz="900">
                    <a:solidFill>
                      <a:schemeClr val="tx1"/>
                    </a:solidFill>
                    <a:latin typeface="Arial" charset="0"/>
                  </a:rPr>
                  <a:t>Develop written, transparent guidelines for membership in AAB and committees</a:t>
                </a:r>
              </a:p>
              <a:p>
                <a:pPr algn="l" eaLnBrk="1" hangingPunct="1">
                  <a:spcBef>
                    <a:spcPct val="0"/>
                  </a:spcBef>
                  <a:buFontTx/>
                  <a:buChar char="•"/>
                </a:pPr>
                <a:r>
                  <a:rPr lang="en-US" altLang="en-US" sz="900">
                    <a:solidFill>
                      <a:schemeClr val="tx1"/>
                    </a:solidFill>
                    <a:latin typeface="Arial" charset="0"/>
                  </a:rPr>
                  <a:t>Work with CCSF Staff to develop tools to enhance Alumni connections</a:t>
                </a:r>
              </a:p>
              <a:p>
                <a:pPr algn="l" eaLnBrk="1" hangingPunct="1">
                  <a:spcBef>
                    <a:spcPct val="0"/>
                  </a:spcBef>
                  <a:buFontTx/>
                  <a:buChar char="•"/>
                </a:pPr>
                <a:endParaRPr lang="en-US" altLang="en-US" sz="90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3094" name="Group 108"/>
            <p:cNvGrpSpPr>
              <a:grpSpLocks/>
            </p:cNvGrpSpPr>
            <p:nvPr/>
          </p:nvGrpSpPr>
          <p:grpSpPr bwMode="auto">
            <a:xfrm>
              <a:off x="4416" y="2382"/>
              <a:ext cx="1038" cy="1507"/>
              <a:chOff x="4416" y="2382"/>
              <a:chExt cx="1038" cy="1507"/>
            </a:xfrm>
          </p:grpSpPr>
          <p:sp>
            <p:nvSpPr>
              <p:cNvPr id="3095" name="Rectangle 64"/>
              <p:cNvSpPr>
                <a:spLocks noChangeArrowheads="1"/>
              </p:cNvSpPr>
              <p:nvPr/>
            </p:nvSpPr>
            <p:spPr bwMode="auto">
              <a:xfrm>
                <a:off x="4434" y="2724"/>
                <a:ext cx="990" cy="384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99"/>
                  </a:gs>
                </a:gsLst>
                <a:lin ang="27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lIns="45720" rIns="45720" anchor="ctr"/>
              <a:lstStyle>
                <a:lvl1pPr>
                  <a:defRPr sz="3200">
                    <a:solidFill>
                      <a:schemeClr val="bg1"/>
                    </a:solidFill>
                    <a:latin typeface="Times" charset="0"/>
                  </a:defRPr>
                </a:lvl1pPr>
                <a:lvl2pPr marL="742950" indent="-285750">
                  <a:defRPr sz="3200">
                    <a:solidFill>
                      <a:schemeClr val="bg1"/>
                    </a:solidFill>
                    <a:latin typeface="Times" charset="0"/>
                  </a:defRPr>
                </a:lvl2pPr>
                <a:lvl3pPr marL="11430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3pPr>
                <a:lvl4pPr marL="16002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4pPr>
                <a:lvl5pPr marL="20574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900" b="1">
                    <a:solidFill>
                      <a:schemeClr val="tx1"/>
                    </a:solidFill>
                  </a:rPr>
                  <a:t>Develop opportunities for Scholar connections &amp; service</a:t>
                </a:r>
              </a:p>
            </p:txBody>
          </p:sp>
          <p:sp>
            <p:nvSpPr>
              <p:cNvPr id="3096" name="Rectangle 86"/>
              <p:cNvSpPr>
                <a:spLocks noChangeArrowheads="1"/>
              </p:cNvSpPr>
              <p:nvPr/>
            </p:nvSpPr>
            <p:spPr bwMode="auto">
              <a:xfrm>
                <a:off x="4416" y="238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99"/>
                  </a:gs>
                </a:gsLst>
                <a:lin ang="27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lIns="45720" rIns="45720" anchor="ctr"/>
              <a:lstStyle>
                <a:lvl1pPr>
                  <a:defRPr sz="3200">
                    <a:solidFill>
                      <a:schemeClr val="bg1"/>
                    </a:solidFill>
                    <a:latin typeface="Times" charset="0"/>
                  </a:defRPr>
                </a:lvl1pPr>
                <a:lvl2pPr marL="742950" indent="-285750">
                  <a:defRPr sz="3200">
                    <a:solidFill>
                      <a:schemeClr val="bg1"/>
                    </a:solidFill>
                    <a:latin typeface="Times" charset="0"/>
                  </a:defRPr>
                </a:lvl2pPr>
                <a:lvl3pPr marL="11430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3pPr>
                <a:lvl4pPr marL="16002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4pPr>
                <a:lvl5pPr marL="20574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1200" b="1">
                    <a:solidFill>
                      <a:schemeClr val="tx1"/>
                    </a:solidFill>
                  </a:rPr>
                  <a:t>Programs</a:t>
                </a:r>
              </a:p>
            </p:txBody>
          </p:sp>
          <p:sp>
            <p:nvSpPr>
              <p:cNvPr id="3097" name="AutoShape 93"/>
              <p:cNvSpPr>
                <a:spLocks noChangeArrowheads="1"/>
              </p:cNvSpPr>
              <p:nvPr/>
            </p:nvSpPr>
            <p:spPr bwMode="auto">
              <a:xfrm flipV="1">
                <a:off x="4752" y="2604"/>
                <a:ext cx="288" cy="96"/>
              </a:xfrm>
              <a:prstGeom prst="triangle">
                <a:avLst>
                  <a:gd name="adj" fmla="val 50000"/>
                </a:avLst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 sz="3200">
                    <a:solidFill>
                      <a:schemeClr val="bg1"/>
                    </a:solidFill>
                    <a:latin typeface="Times" charset="0"/>
                  </a:defRPr>
                </a:lvl1pPr>
                <a:lvl2pPr marL="742950" indent="-285750">
                  <a:defRPr sz="3200">
                    <a:solidFill>
                      <a:schemeClr val="bg1"/>
                    </a:solidFill>
                    <a:latin typeface="Times" charset="0"/>
                  </a:defRPr>
                </a:lvl2pPr>
                <a:lvl3pPr marL="11430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3pPr>
                <a:lvl4pPr marL="16002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4pPr>
                <a:lvl5pPr marL="20574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98" name="AutoShape 97"/>
              <p:cNvSpPr>
                <a:spLocks noChangeArrowheads="1"/>
              </p:cNvSpPr>
              <p:nvPr/>
            </p:nvSpPr>
            <p:spPr bwMode="auto">
              <a:xfrm flipV="1">
                <a:off x="4752" y="3138"/>
                <a:ext cx="288" cy="96"/>
              </a:xfrm>
              <a:prstGeom prst="triangle">
                <a:avLst>
                  <a:gd name="adj" fmla="val 50000"/>
                </a:avLst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 sz="3200">
                    <a:solidFill>
                      <a:schemeClr val="bg1"/>
                    </a:solidFill>
                    <a:latin typeface="Times" charset="0"/>
                  </a:defRPr>
                </a:lvl1pPr>
                <a:lvl2pPr marL="742950" indent="-285750">
                  <a:defRPr sz="3200">
                    <a:solidFill>
                      <a:schemeClr val="bg1"/>
                    </a:solidFill>
                    <a:latin typeface="Times" charset="0"/>
                  </a:defRPr>
                </a:lvl2pPr>
                <a:lvl3pPr marL="11430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3pPr>
                <a:lvl4pPr marL="16002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4pPr>
                <a:lvl5pPr marL="20574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99" name="Rectangle 100"/>
              <p:cNvSpPr>
                <a:spLocks noChangeArrowheads="1"/>
              </p:cNvSpPr>
              <p:nvPr/>
            </p:nvSpPr>
            <p:spPr bwMode="auto">
              <a:xfrm>
                <a:off x="4446" y="3237"/>
                <a:ext cx="1008" cy="65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99"/>
                  </a:gs>
                </a:gsLst>
                <a:lin ang="27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lIns="45720" rIns="45720"/>
              <a:lstStyle>
                <a:lvl1pPr marL="114300" indent="-114300">
                  <a:defRPr sz="3200">
                    <a:solidFill>
                      <a:schemeClr val="bg1"/>
                    </a:solidFill>
                    <a:latin typeface="Times" charset="0"/>
                  </a:defRPr>
                </a:lvl1pPr>
                <a:lvl2pPr marL="742950" indent="-285750">
                  <a:defRPr sz="3200">
                    <a:solidFill>
                      <a:schemeClr val="bg1"/>
                    </a:solidFill>
                    <a:latin typeface="Times" charset="0"/>
                  </a:defRPr>
                </a:lvl2pPr>
                <a:lvl3pPr marL="11430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3pPr>
                <a:lvl4pPr marL="16002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4pPr>
                <a:lvl5pPr marL="2057400" indent="-228600">
                  <a:defRPr sz="3200">
                    <a:solidFill>
                      <a:schemeClr val="bg1"/>
                    </a:solidFill>
                    <a:latin typeface="Times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Times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buFontTx/>
                  <a:buChar char="•"/>
                </a:pPr>
                <a:r>
                  <a:rPr lang="en-US" altLang="en-US" sz="900">
                    <a:solidFill>
                      <a:schemeClr val="tx1"/>
                    </a:solidFill>
                    <a:latin typeface="Arial" charset="0"/>
                  </a:rPr>
                  <a:t>Use Needs Assessment from Leadership Summit to prioritize Scholar needs</a:t>
                </a:r>
              </a:p>
              <a:p>
                <a:pPr algn="l" eaLnBrk="1" hangingPunct="1">
                  <a:spcBef>
                    <a:spcPct val="0"/>
                  </a:spcBef>
                  <a:buFontTx/>
                  <a:buChar char="•"/>
                </a:pPr>
                <a:r>
                  <a:rPr lang="en-US" altLang="en-US" sz="900">
                    <a:solidFill>
                      <a:schemeClr val="tx1"/>
                    </a:solidFill>
                    <a:latin typeface="Arial" charset="0"/>
                  </a:rPr>
                  <a:t>Identify resources within Coca-Cola system that will benefit CCSF constituents and Scholars</a:t>
                </a:r>
              </a:p>
            </p:txBody>
          </p:sp>
        </p:grpSp>
      </p:grpSp>
      <p:sp>
        <p:nvSpPr>
          <p:cNvPr id="3087" name="Text Box 101"/>
          <p:cNvSpPr txBox="1">
            <a:spLocks noChangeArrowheads="1"/>
          </p:cNvSpPr>
          <p:nvPr/>
        </p:nvSpPr>
        <p:spPr bwMode="auto">
          <a:xfrm>
            <a:off x="8358188" y="6662738"/>
            <a:ext cx="7096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r>
              <a:rPr lang="en-US" altLang="en-US" sz="800">
                <a:solidFill>
                  <a:srgbClr val="808080"/>
                </a:solidFill>
              </a:rPr>
              <a:t>Page 1 of 2</a:t>
            </a:r>
          </a:p>
        </p:txBody>
      </p:sp>
    </p:spTree>
    <p:extLst>
      <p:ext uri="{BB962C8B-B14F-4D97-AF65-F5344CB8AC3E}">
        <p14:creationId xmlns:p14="http://schemas.microsoft.com/office/powerpoint/2010/main" val="195685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457200" y="1612900"/>
            <a:ext cx="8534400" cy="912813"/>
          </a:xfrm>
          <a:prstGeom prst="rect">
            <a:avLst/>
          </a:prstGeom>
          <a:gradFill rotWithShape="0">
            <a:gsLst>
              <a:gs pos="0">
                <a:srgbClr val="320000"/>
              </a:gs>
              <a:gs pos="50000">
                <a:srgbClr val="FF0000"/>
              </a:gs>
              <a:gs pos="100000">
                <a:srgbClr val="320000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endParaRPr lang="en-US" altLang="en-US" sz="1400" b="1">
              <a:latin typeface="Arial" charset="0"/>
            </a:endParaRPr>
          </a:p>
        </p:txBody>
      </p:sp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457200" y="2574925"/>
            <a:ext cx="8534400" cy="3597275"/>
          </a:xfrm>
          <a:prstGeom prst="rect">
            <a:avLst/>
          </a:prstGeom>
          <a:gradFill rotWithShape="0">
            <a:gsLst>
              <a:gs pos="0">
                <a:srgbClr val="720000"/>
              </a:gs>
              <a:gs pos="50000">
                <a:srgbClr val="FF0000"/>
              </a:gs>
              <a:gs pos="100000">
                <a:srgbClr val="720000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endParaRPr lang="en-US" altLang="en-US" sz="800" b="1">
              <a:latin typeface="Arial" charset="0"/>
            </a:endParaRPr>
          </a:p>
        </p:txBody>
      </p:sp>
      <p:sp>
        <p:nvSpPr>
          <p:cNvPr id="4100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71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1200" b="1" smtClean="0"/>
              <a:t>Coca-Cola Scholars Foundation Alumni Advisory Board (2009)</a:t>
            </a:r>
            <a:br>
              <a:rPr lang="en-US" altLang="en-US" sz="1200" b="1" smtClean="0"/>
            </a:br>
            <a:r>
              <a:rPr lang="en-US" altLang="en-US" sz="1200" b="1" u="sng" smtClean="0"/>
              <a:t>Strategy Map</a:t>
            </a:r>
            <a:br>
              <a:rPr lang="en-US" altLang="en-US" sz="1200" b="1" u="sng" smtClean="0"/>
            </a:br>
            <a:r>
              <a:rPr lang="en-US" altLang="en-US" sz="1200" b="1" smtClean="0"/>
              <a:t>OPERATIONAL OBJECTIVES</a:t>
            </a:r>
            <a:endParaRPr lang="en-US" altLang="en-US" sz="1000" b="1" smtClean="0"/>
          </a:p>
        </p:txBody>
      </p:sp>
      <p:sp>
        <p:nvSpPr>
          <p:cNvPr id="4101" name="Rectangle 20"/>
          <p:cNvSpPr>
            <a:spLocks noChangeArrowheads="1"/>
          </p:cNvSpPr>
          <p:nvPr/>
        </p:nvSpPr>
        <p:spPr bwMode="auto">
          <a:xfrm>
            <a:off x="533400" y="1697038"/>
            <a:ext cx="9906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45720" rIns="45720" anchor="ctr"/>
          <a:lstStyle>
            <a:lvl1pPr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900">
                <a:solidFill>
                  <a:schemeClr val="tx1"/>
                </a:solidFill>
              </a:rPr>
              <a:t>Scholarship</a:t>
            </a:r>
          </a:p>
          <a:p>
            <a:pPr>
              <a:spcBef>
                <a:spcPct val="0"/>
              </a:spcBef>
            </a:pPr>
            <a:endParaRPr lang="en-US" altLang="en-US" sz="9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900">
                <a:solidFill>
                  <a:schemeClr val="tx1"/>
                </a:solidFill>
              </a:rPr>
              <a:t>(AAB Only)</a:t>
            </a:r>
          </a:p>
        </p:txBody>
      </p:sp>
      <p:sp>
        <p:nvSpPr>
          <p:cNvPr id="4102" name="Rectangle 22"/>
          <p:cNvSpPr>
            <a:spLocks noChangeArrowheads="1"/>
          </p:cNvSpPr>
          <p:nvPr/>
        </p:nvSpPr>
        <p:spPr bwMode="auto">
          <a:xfrm>
            <a:off x="1600200" y="1697038"/>
            <a:ext cx="9906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45720" rIns="45720" anchor="ctr"/>
          <a:lstStyle>
            <a:lvl1pPr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900">
                <a:solidFill>
                  <a:schemeClr val="tx1"/>
                </a:solidFill>
              </a:rPr>
              <a:t>Board Development Committee</a:t>
            </a:r>
          </a:p>
          <a:p>
            <a:pPr>
              <a:spcBef>
                <a:spcPct val="0"/>
              </a:spcBef>
            </a:pPr>
            <a:r>
              <a:rPr lang="en-US" altLang="en-US" sz="900">
                <a:solidFill>
                  <a:schemeClr val="tx1"/>
                </a:solidFill>
              </a:rPr>
              <a:t>(AAB Only)</a:t>
            </a:r>
          </a:p>
        </p:txBody>
      </p:sp>
      <p:sp>
        <p:nvSpPr>
          <p:cNvPr id="4103" name="Rectangle 23"/>
          <p:cNvSpPr>
            <a:spLocks noChangeArrowheads="1"/>
          </p:cNvSpPr>
          <p:nvPr/>
        </p:nvSpPr>
        <p:spPr bwMode="auto">
          <a:xfrm>
            <a:off x="7805738" y="1670050"/>
            <a:ext cx="1133475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45720" rIns="45720" anchor="ctr"/>
          <a:lstStyle>
            <a:lvl1pPr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900">
                <a:solidFill>
                  <a:schemeClr val="tx1"/>
                </a:solidFill>
              </a:rPr>
              <a:t>Regional</a:t>
            </a:r>
          </a:p>
          <a:p>
            <a:pPr>
              <a:spcBef>
                <a:spcPct val="0"/>
              </a:spcBef>
            </a:pPr>
            <a:r>
              <a:rPr lang="en-US" altLang="en-US" sz="900">
                <a:solidFill>
                  <a:schemeClr val="tx1"/>
                </a:solidFill>
              </a:rPr>
              <a:t>Connections</a:t>
            </a:r>
          </a:p>
        </p:txBody>
      </p:sp>
      <p:sp>
        <p:nvSpPr>
          <p:cNvPr id="4104" name="Rectangle 25"/>
          <p:cNvSpPr>
            <a:spLocks noChangeArrowheads="1"/>
          </p:cNvSpPr>
          <p:nvPr/>
        </p:nvSpPr>
        <p:spPr bwMode="auto">
          <a:xfrm>
            <a:off x="523875" y="2638425"/>
            <a:ext cx="1000125" cy="34861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45720" rIns="45720"/>
          <a:lstStyle>
            <a:lvl1pPr marL="114300" indent="-114300"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800">
                <a:solidFill>
                  <a:schemeClr val="tx1"/>
                </a:solidFill>
              </a:rPr>
              <a:t>Enhance Scholarship Selection process including standardization of process &amp; annual evaluation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800">
                <a:solidFill>
                  <a:schemeClr val="tx1"/>
                </a:solidFill>
              </a:rPr>
              <a:t>Work with Fundraising committee to increase awareness of ALS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800">
                <a:solidFill>
                  <a:schemeClr val="tx1"/>
                </a:solidFill>
              </a:rPr>
              <a:t>Educate NSC about ALS selection criteria &amp; nomination process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800">
                <a:solidFill>
                  <a:schemeClr val="tx1"/>
                </a:solidFill>
              </a:rPr>
              <a:t>Develop process for including out-of-town board members in selection</a:t>
            </a:r>
          </a:p>
        </p:txBody>
      </p:sp>
      <p:sp>
        <p:nvSpPr>
          <p:cNvPr id="4105" name="Text Box 33"/>
          <p:cNvSpPr txBox="1">
            <a:spLocks noChangeArrowheads="1"/>
          </p:cNvSpPr>
          <p:nvPr/>
        </p:nvSpPr>
        <p:spPr bwMode="auto">
          <a:xfrm rot="16200000" flipH="1">
            <a:off x="-200819" y="1980407"/>
            <a:ext cx="8302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Committees</a:t>
            </a:r>
          </a:p>
        </p:txBody>
      </p:sp>
      <p:sp>
        <p:nvSpPr>
          <p:cNvPr id="4106" name="Text Box 34"/>
          <p:cNvSpPr txBox="1">
            <a:spLocks noChangeArrowheads="1"/>
          </p:cNvSpPr>
          <p:nvPr/>
        </p:nvSpPr>
        <p:spPr bwMode="auto">
          <a:xfrm rot="16200000" flipH="1">
            <a:off x="-765175" y="4000500"/>
            <a:ext cx="1981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Operational Objectives</a:t>
            </a:r>
          </a:p>
        </p:txBody>
      </p:sp>
      <p:sp>
        <p:nvSpPr>
          <p:cNvPr id="4107" name="Rectangle 35"/>
          <p:cNvSpPr>
            <a:spLocks noChangeArrowheads="1"/>
          </p:cNvSpPr>
          <p:nvPr/>
        </p:nvSpPr>
        <p:spPr bwMode="auto">
          <a:xfrm>
            <a:off x="1606550" y="2638425"/>
            <a:ext cx="984250" cy="34861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45720" rIns="45720"/>
          <a:lstStyle>
            <a:lvl1pPr marL="114300" indent="-114300"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800">
                <a:solidFill>
                  <a:schemeClr val="tx1"/>
                </a:solidFill>
              </a:rPr>
              <a:t>Follow and update written criteria for new AAB members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800">
                <a:solidFill>
                  <a:schemeClr val="tx1"/>
                </a:solidFill>
              </a:rPr>
              <a:t>Follow and update written policies of Board member responsibilities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800">
                <a:solidFill>
                  <a:schemeClr val="tx1"/>
                </a:solidFill>
              </a:rPr>
              <a:t>Cultivate relationship with Alumni Legacy Scholars and  manage integration of those Scholar on AAB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800">
                <a:solidFill>
                  <a:schemeClr val="tx1"/>
                </a:solidFill>
              </a:rPr>
              <a:t>Develop leadership transition plan for co-chairs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800">
                <a:solidFill>
                  <a:schemeClr val="tx1"/>
                </a:solidFill>
              </a:rPr>
              <a:t>Manage sub-committee structure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800">
                <a:solidFill>
                  <a:schemeClr val="tx1"/>
                </a:solidFill>
              </a:rPr>
              <a:t>Maintain list of prospective Board members</a:t>
            </a:r>
          </a:p>
        </p:txBody>
      </p:sp>
      <p:sp>
        <p:nvSpPr>
          <p:cNvPr id="4108" name="Rectangle 37"/>
          <p:cNvSpPr>
            <a:spLocks noChangeArrowheads="1"/>
          </p:cNvSpPr>
          <p:nvPr/>
        </p:nvSpPr>
        <p:spPr bwMode="auto">
          <a:xfrm>
            <a:off x="7777163" y="2657475"/>
            <a:ext cx="1162050" cy="34671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45720" rIns="45720"/>
          <a:lstStyle>
            <a:lvl1pPr marL="114300" indent="-114300"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800">
                <a:solidFill>
                  <a:schemeClr val="tx1"/>
                </a:solidFill>
              </a:rPr>
              <a:t>Work with CCSF to determine best regional network structure and how to add new ones each year.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800">
                <a:solidFill>
                  <a:schemeClr val="tx1"/>
                </a:solidFill>
              </a:rPr>
              <a:t>Establish and publish regional leaders (Scholar), Bottler contacts, impacted cities &amp; colleges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800">
                <a:solidFill>
                  <a:schemeClr val="tx1"/>
                </a:solidFill>
              </a:rPr>
              <a:t>Work with CCSF and Technology to determine how to identify and publicize current opportunities in regions by city, college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800">
                <a:solidFill>
                  <a:schemeClr val="tx1"/>
                </a:solidFill>
              </a:rPr>
              <a:t>Establish effective communication network between regional leaders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800">
                <a:solidFill>
                  <a:schemeClr val="tx1"/>
                </a:solidFill>
              </a:rPr>
              <a:t>Regional leaders are expected to report &amp; discuss best practices and share ideas, opportunities on an on-going basis</a:t>
            </a:r>
          </a:p>
        </p:txBody>
      </p:sp>
      <p:sp>
        <p:nvSpPr>
          <p:cNvPr id="4109" name="Rectangle 38"/>
          <p:cNvSpPr>
            <a:spLocks noChangeArrowheads="1"/>
          </p:cNvSpPr>
          <p:nvPr/>
        </p:nvSpPr>
        <p:spPr bwMode="auto">
          <a:xfrm>
            <a:off x="2667000" y="2638425"/>
            <a:ext cx="1066800" cy="34861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45720" rIns="45720"/>
          <a:lstStyle>
            <a:lvl1pPr marL="114300" indent="-114300"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800">
                <a:solidFill>
                  <a:schemeClr val="tx1"/>
                </a:solidFill>
              </a:rPr>
              <a:t>Focus on KEY DRIVERS: Advice, Education, Assistance and providing Scholars with opportunities that fit into those.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800">
                <a:solidFill>
                  <a:schemeClr val="tx1"/>
                </a:solidFill>
              </a:rPr>
              <a:t>Serve as host committee for future Leadership Summit endeavors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800">
                <a:solidFill>
                  <a:schemeClr val="tx1"/>
                </a:solidFill>
              </a:rPr>
              <a:t>Maintain list/database of Scholar resources to use for peer-sharing and events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800">
                <a:solidFill>
                  <a:schemeClr val="tx1"/>
                </a:solidFill>
              </a:rPr>
              <a:t>Work with CCSF to enhance promotion of job opportunities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800">
                <a:solidFill>
                  <a:schemeClr val="tx1"/>
                </a:solidFill>
              </a:rPr>
              <a:t>Assess need for formal mentoring program- beginning with the Alumni Legacy Scholars</a:t>
            </a:r>
          </a:p>
          <a:p>
            <a:pPr algn="l">
              <a:spcBef>
                <a:spcPct val="0"/>
              </a:spcBef>
              <a:buFontTx/>
              <a:buChar char="•"/>
            </a:pPr>
            <a:endParaRPr lang="en-US" altLang="en-US" sz="80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  <a:buFontTx/>
              <a:buChar char="•"/>
            </a:pPr>
            <a:endParaRPr lang="en-US" altLang="en-US" sz="800">
              <a:solidFill>
                <a:schemeClr val="tx1"/>
              </a:solidFill>
            </a:endParaRPr>
          </a:p>
        </p:txBody>
      </p:sp>
      <p:sp>
        <p:nvSpPr>
          <p:cNvPr id="4110" name="AutoShape 41"/>
          <p:cNvSpPr>
            <a:spLocks noChangeArrowheads="1"/>
          </p:cNvSpPr>
          <p:nvPr/>
        </p:nvSpPr>
        <p:spPr bwMode="auto">
          <a:xfrm flipV="1">
            <a:off x="809625" y="2439988"/>
            <a:ext cx="457200" cy="152400"/>
          </a:xfrm>
          <a:prstGeom prst="triangle">
            <a:avLst>
              <a:gd name="adj" fmla="val 50000"/>
            </a:avLst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endParaRPr lang="en-US" altLang="en-US"/>
          </a:p>
        </p:txBody>
      </p:sp>
      <p:sp>
        <p:nvSpPr>
          <p:cNvPr id="4111" name="AutoShape 43"/>
          <p:cNvSpPr>
            <a:spLocks noChangeArrowheads="1"/>
          </p:cNvSpPr>
          <p:nvPr/>
        </p:nvSpPr>
        <p:spPr bwMode="auto">
          <a:xfrm flipV="1">
            <a:off x="1857375" y="2439988"/>
            <a:ext cx="434975" cy="152400"/>
          </a:xfrm>
          <a:prstGeom prst="triangle">
            <a:avLst>
              <a:gd name="adj" fmla="val 50000"/>
            </a:avLst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endParaRPr lang="en-US" altLang="en-US"/>
          </a:p>
        </p:txBody>
      </p:sp>
      <p:sp>
        <p:nvSpPr>
          <p:cNvPr id="4112" name="AutoShape 44"/>
          <p:cNvSpPr>
            <a:spLocks noChangeArrowheads="1"/>
          </p:cNvSpPr>
          <p:nvPr/>
        </p:nvSpPr>
        <p:spPr bwMode="auto">
          <a:xfrm flipV="1">
            <a:off x="5514975" y="2459038"/>
            <a:ext cx="457200" cy="152400"/>
          </a:xfrm>
          <a:prstGeom prst="triangle">
            <a:avLst>
              <a:gd name="adj" fmla="val 50000"/>
            </a:avLst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endParaRPr lang="en-US" altLang="en-US"/>
          </a:p>
        </p:txBody>
      </p:sp>
      <p:sp>
        <p:nvSpPr>
          <p:cNvPr id="4113" name="AutoShape 45"/>
          <p:cNvSpPr>
            <a:spLocks noChangeArrowheads="1"/>
          </p:cNvSpPr>
          <p:nvPr/>
        </p:nvSpPr>
        <p:spPr bwMode="auto">
          <a:xfrm flipV="1">
            <a:off x="2962275" y="2438400"/>
            <a:ext cx="457200" cy="152400"/>
          </a:xfrm>
          <a:prstGeom prst="triangle">
            <a:avLst>
              <a:gd name="adj" fmla="val 50000"/>
            </a:avLst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endParaRPr lang="en-US" altLang="en-US"/>
          </a:p>
        </p:txBody>
      </p:sp>
      <p:sp>
        <p:nvSpPr>
          <p:cNvPr id="4114" name="Rectangle 62"/>
          <p:cNvSpPr>
            <a:spLocks noChangeArrowheads="1"/>
          </p:cNvSpPr>
          <p:nvPr/>
        </p:nvSpPr>
        <p:spPr bwMode="auto">
          <a:xfrm>
            <a:off x="6448425" y="1693863"/>
            <a:ext cx="1143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45720" rIns="45720" anchor="ctr"/>
          <a:lstStyle>
            <a:lvl1pPr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900">
                <a:solidFill>
                  <a:schemeClr val="tx1"/>
                </a:solidFill>
              </a:rPr>
              <a:t>Technology &amp; Networking</a:t>
            </a:r>
          </a:p>
        </p:txBody>
      </p:sp>
      <p:sp>
        <p:nvSpPr>
          <p:cNvPr id="4115" name="Rectangle 63"/>
          <p:cNvSpPr>
            <a:spLocks noChangeArrowheads="1"/>
          </p:cNvSpPr>
          <p:nvPr/>
        </p:nvSpPr>
        <p:spPr bwMode="auto">
          <a:xfrm>
            <a:off x="6467475" y="2663825"/>
            <a:ext cx="1168400" cy="34607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45720" rIns="45720"/>
          <a:lstStyle>
            <a:lvl1pPr marL="114300" indent="-114300"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800">
                <a:solidFill>
                  <a:schemeClr val="tx1"/>
                </a:solidFill>
              </a:rPr>
              <a:t>Create a web-based searchable Scholar database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800">
                <a:solidFill>
                  <a:schemeClr val="tx1"/>
                </a:solidFill>
              </a:rPr>
              <a:t>Provide CCSF with Scholar perspective and expertise on new media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800">
                <a:solidFill>
                  <a:schemeClr val="tx1"/>
                </a:solidFill>
              </a:rPr>
              <a:t>Develop time-specific technology plan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800">
                <a:solidFill>
                  <a:schemeClr val="tx1"/>
                </a:solidFill>
              </a:rPr>
              <a:t>Maintain and evaluate current usage of social networking tools (i.e. Facebook, Twitter)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800">
                <a:solidFill>
                  <a:schemeClr val="tx1"/>
                </a:solidFill>
              </a:rPr>
              <a:t>Evaluate feasibility of creation of “wiki”-type information exchange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800">
                <a:solidFill>
                  <a:schemeClr val="tx1"/>
                </a:solidFill>
              </a:rPr>
              <a:t>Test and help promote tools as they become available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800">
                <a:solidFill>
                  <a:schemeClr val="tx1"/>
                </a:solidFill>
              </a:rPr>
              <a:t>Continue to keep newsletters and Quests current with suggestions to Carolyn</a:t>
            </a:r>
          </a:p>
        </p:txBody>
      </p:sp>
      <p:sp>
        <p:nvSpPr>
          <p:cNvPr id="4116" name="AutoShape 64"/>
          <p:cNvSpPr>
            <a:spLocks noChangeArrowheads="1"/>
          </p:cNvSpPr>
          <p:nvPr/>
        </p:nvSpPr>
        <p:spPr bwMode="auto">
          <a:xfrm flipV="1">
            <a:off x="6819900" y="2465388"/>
            <a:ext cx="457200" cy="152400"/>
          </a:xfrm>
          <a:prstGeom prst="triangle">
            <a:avLst>
              <a:gd name="adj" fmla="val 50000"/>
            </a:avLst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endParaRPr lang="en-US" altLang="en-US"/>
          </a:p>
        </p:txBody>
      </p:sp>
      <p:sp>
        <p:nvSpPr>
          <p:cNvPr id="4117" name="Rectangle 68"/>
          <p:cNvSpPr>
            <a:spLocks noChangeArrowheads="1"/>
          </p:cNvSpPr>
          <p:nvPr/>
        </p:nvSpPr>
        <p:spPr bwMode="auto">
          <a:xfrm>
            <a:off x="463550" y="762000"/>
            <a:ext cx="8534400" cy="798513"/>
          </a:xfrm>
          <a:prstGeom prst="rect">
            <a:avLst/>
          </a:prstGeom>
          <a:gradFill rotWithShape="0">
            <a:gsLst>
              <a:gs pos="0">
                <a:srgbClr val="320000"/>
              </a:gs>
              <a:gs pos="50000">
                <a:srgbClr val="FF0000"/>
              </a:gs>
              <a:gs pos="100000">
                <a:srgbClr val="320000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endParaRPr lang="en-US" altLang="en-US" sz="1400" b="1">
              <a:latin typeface="Arial" charset="0"/>
            </a:endParaRPr>
          </a:p>
        </p:txBody>
      </p:sp>
      <p:sp>
        <p:nvSpPr>
          <p:cNvPr id="4118" name="Rectangle 69"/>
          <p:cNvSpPr>
            <a:spLocks noChangeArrowheads="1"/>
          </p:cNvSpPr>
          <p:nvPr/>
        </p:nvSpPr>
        <p:spPr bwMode="auto">
          <a:xfrm>
            <a:off x="533400" y="1143000"/>
            <a:ext cx="1066800" cy="304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45720" rIns="45720" anchor="ctr"/>
          <a:lstStyle>
            <a:lvl1pPr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Scholarship</a:t>
            </a:r>
          </a:p>
        </p:txBody>
      </p:sp>
      <p:sp>
        <p:nvSpPr>
          <p:cNvPr id="4119" name="Rectangle 70"/>
          <p:cNvSpPr>
            <a:spLocks noChangeArrowheads="1"/>
          </p:cNvSpPr>
          <p:nvPr/>
        </p:nvSpPr>
        <p:spPr bwMode="auto">
          <a:xfrm>
            <a:off x="1704975" y="1143000"/>
            <a:ext cx="3181350" cy="304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45720" rIns="45720" anchor="ctr"/>
          <a:lstStyle>
            <a:lvl1pPr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Development</a:t>
            </a:r>
          </a:p>
        </p:txBody>
      </p:sp>
      <p:sp>
        <p:nvSpPr>
          <p:cNvPr id="4120" name="Rectangle 71"/>
          <p:cNvSpPr>
            <a:spLocks noChangeArrowheads="1"/>
          </p:cNvSpPr>
          <p:nvPr/>
        </p:nvSpPr>
        <p:spPr bwMode="auto">
          <a:xfrm>
            <a:off x="5153025" y="1179513"/>
            <a:ext cx="1209675" cy="304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45720" rIns="45720" anchor="ctr"/>
          <a:lstStyle>
            <a:lvl1pPr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Fundraising</a:t>
            </a:r>
          </a:p>
        </p:txBody>
      </p:sp>
      <p:sp>
        <p:nvSpPr>
          <p:cNvPr id="4121" name="Rectangle 72"/>
          <p:cNvSpPr>
            <a:spLocks noChangeArrowheads="1"/>
          </p:cNvSpPr>
          <p:nvPr/>
        </p:nvSpPr>
        <p:spPr bwMode="auto">
          <a:xfrm>
            <a:off x="6524625" y="1179513"/>
            <a:ext cx="2428875" cy="304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45720" rIns="45720" anchor="ctr"/>
          <a:lstStyle>
            <a:lvl1pPr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Programs</a:t>
            </a:r>
          </a:p>
        </p:txBody>
      </p:sp>
      <p:sp>
        <p:nvSpPr>
          <p:cNvPr id="4122" name="Rectangle 73"/>
          <p:cNvSpPr>
            <a:spLocks noChangeArrowheads="1"/>
          </p:cNvSpPr>
          <p:nvPr/>
        </p:nvSpPr>
        <p:spPr bwMode="auto">
          <a:xfrm>
            <a:off x="838200" y="817563"/>
            <a:ext cx="7772400" cy="2857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45720" rIns="45720" anchor="ctr"/>
          <a:lstStyle>
            <a:lvl1pPr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Mission of the Alumni Advisory Board</a:t>
            </a:r>
          </a:p>
        </p:txBody>
      </p:sp>
      <p:sp>
        <p:nvSpPr>
          <p:cNvPr id="4123" name="AutoShape 74"/>
          <p:cNvSpPr>
            <a:spLocks noChangeArrowheads="1"/>
          </p:cNvSpPr>
          <p:nvPr/>
        </p:nvSpPr>
        <p:spPr bwMode="auto">
          <a:xfrm flipV="1">
            <a:off x="809625" y="1504950"/>
            <a:ext cx="457200" cy="152400"/>
          </a:xfrm>
          <a:prstGeom prst="triangle">
            <a:avLst>
              <a:gd name="adj" fmla="val 50000"/>
            </a:avLst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endParaRPr lang="en-US" altLang="en-US"/>
          </a:p>
        </p:txBody>
      </p:sp>
      <p:sp>
        <p:nvSpPr>
          <p:cNvPr id="4124" name="AutoShape 75"/>
          <p:cNvSpPr>
            <a:spLocks noChangeArrowheads="1"/>
          </p:cNvSpPr>
          <p:nvPr/>
        </p:nvSpPr>
        <p:spPr bwMode="auto">
          <a:xfrm flipV="1">
            <a:off x="5481638" y="1514475"/>
            <a:ext cx="457200" cy="141288"/>
          </a:xfrm>
          <a:prstGeom prst="triangle">
            <a:avLst>
              <a:gd name="adj" fmla="val 50000"/>
            </a:avLst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endParaRPr lang="en-US" altLang="en-US"/>
          </a:p>
        </p:txBody>
      </p:sp>
      <p:sp>
        <p:nvSpPr>
          <p:cNvPr id="4125" name="AutoShape 76"/>
          <p:cNvSpPr>
            <a:spLocks noChangeArrowheads="1"/>
          </p:cNvSpPr>
          <p:nvPr/>
        </p:nvSpPr>
        <p:spPr bwMode="auto">
          <a:xfrm flipV="1">
            <a:off x="7510463" y="1498600"/>
            <a:ext cx="457200" cy="152400"/>
          </a:xfrm>
          <a:prstGeom prst="triangle">
            <a:avLst>
              <a:gd name="adj" fmla="val 50000"/>
            </a:avLst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endParaRPr lang="en-US" altLang="en-US"/>
          </a:p>
        </p:txBody>
      </p:sp>
      <p:sp>
        <p:nvSpPr>
          <p:cNvPr id="4126" name="AutoShape 77"/>
          <p:cNvSpPr>
            <a:spLocks noChangeArrowheads="1"/>
          </p:cNvSpPr>
          <p:nvPr/>
        </p:nvSpPr>
        <p:spPr bwMode="auto">
          <a:xfrm flipV="1">
            <a:off x="2962275" y="1460500"/>
            <a:ext cx="457200" cy="152400"/>
          </a:xfrm>
          <a:prstGeom prst="triangle">
            <a:avLst>
              <a:gd name="adj" fmla="val 50000"/>
            </a:avLst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endParaRPr lang="en-US" altLang="en-US"/>
          </a:p>
        </p:txBody>
      </p:sp>
      <p:sp>
        <p:nvSpPr>
          <p:cNvPr id="4127" name="Text Box 78"/>
          <p:cNvSpPr txBox="1">
            <a:spLocks noChangeArrowheads="1"/>
          </p:cNvSpPr>
          <p:nvPr/>
        </p:nvSpPr>
        <p:spPr bwMode="auto">
          <a:xfrm rot="16200000" flipH="1">
            <a:off x="-211137" y="1042988"/>
            <a:ext cx="850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</a:rPr>
              <a:t>Focus Areas</a:t>
            </a:r>
          </a:p>
        </p:txBody>
      </p:sp>
      <p:sp>
        <p:nvSpPr>
          <p:cNvPr id="4128" name="Text Box 80"/>
          <p:cNvSpPr txBox="1">
            <a:spLocks noChangeArrowheads="1"/>
          </p:cNvSpPr>
          <p:nvPr/>
        </p:nvSpPr>
        <p:spPr bwMode="auto">
          <a:xfrm>
            <a:off x="8358188" y="6662738"/>
            <a:ext cx="7096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r>
              <a:rPr lang="en-US" altLang="en-US" sz="800">
                <a:solidFill>
                  <a:srgbClr val="808080"/>
                </a:solidFill>
              </a:rPr>
              <a:t>Page 2 of 2</a:t>
            </a:r>
          </a:p>
        </p:txBody>
      </p:sp>
      <p:sp>
        <p:nvSpPr>
          <p:cNvPr id="4129" name="Rectangle 81"/>
          <p:cNvSpPr>
            <a:spLocks noChangeArrowheads="1"/>
          </p:cNvSpPr>
          <p:nvPr/>
        </p:nvSpPr>
        <p:spPr bwMode="auto">
          <a:xfrm>
            <a:off x="3813175" y="1677988"/>
            <a:ext cx="114935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45720" rIns="45720" anchor="ctr"/>
          <a:lstStyle>
            <a:lvl1pPr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900">
                <a:solidFill>
                  <a:schemeClr val="tx1"/>
                </a:solidFill>
              </a:rPr>
              <a:t>Emeritus</a:t>
            </a:r>
          </a:p>
        </p:txBody>
      </p:sp>
      <p:sp>
        <p:nvSpPr>
          <p:cNvPr id="4130" name="Rectangle 82"/>
          <p:cNvSpPr>
            <a:spLocks noChangeArrowheads="1"/>
          </p:cNvSpPr>
          <p:nvPr/>
        </p:nvSpPr>
        <p:spPr bwMode="auto">
          <a:xfrm>
            <a:off x="3879850" y="2617788"/>
            <a:ext cx="1111250" cy="35067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45720" rIns="45720"/>
          <a:lstStyle>
            <a:lvl1pPr marL="114300" indent="-114300"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800">
                <a:solidFill>
                  <a:schemeClr val="tx1"/>
                </a:solidFill>
              </a:rPr>
              <a:t>TBD at fall retreat 2011</a:t>
            </a:r>
          </a:p>
          <a:p>
            <a:pPr algn="l">
              <a:spcBef>
                <a:spcPct val="0"/>
              </a:spcBef>
              <a:buFontTx/>
              <a:buChar char="•"/>
            </a:pPr>
            <a:endParaRPr lang="en-US" altLang="en-US" sz="800">
              <a:solidFill>
                <a:schemeClr val="tx1"/>
              </a:solidFill>
            </a:endParaRPr>
          </a:p>
        </p:txBody>
      </p:sp>
      <p:sp>
        <p:nvSpPr>
          <p:cNvPr id="4131" name="Rectangle 83"/>
          <p:cNvSpPr>
            <a:spLocks noChangeArrowheads="1"/>
          </p:cNvSpPr>
          <p:nvPr/>
        </p:nvSpPr>
        <p:spPr bwMode="auto">
          <a:xfrm>
            <a:off x="5153025" y="1697038"/>
            <a:ext cx="1114425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45720" rIns="45720" anchor="ctr"/>
          <a:lstStyle>
            <a:lvl1pPr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solidFill>
                  <a:schemeClr val="tx1"/>
                </a:solidFill>
                <a:latin typeface="Times New Roman" charset="0"/>
              </a:rPr>
              <a:t>Fundraising/ Finance</a:t>
            </a:r>
          </a:p>
        </p:txBody>
      </p:sp>
      <p:sp>
        <p:nvSpPr>
          <p:cNvPr id="4132" name="Rectangle 84"/>
          <p:cNvSpPr>
            <a:spLocks noChangeArrowheads="1"/>
          </p:cNvSpPr>
          <p:nvPr/>
        </p:nvSpPr>
        <p:spPr bwMode="auto">
          <a:xfrm>
            <a:off x="5200650" y="2635250"/>
            <a:ext cx="1114425" cy="34893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45720" rIns="45720"/>
          <a:lstStyle>
            <a:lvl1pPr marL="114300" indent="-114300"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800">
                <a:solidFill>
                  <a:schemeClr val="tx1"/>
                </a:solidFill>
              </a:rPr>
              <a:t>Segment existing Scholar database and determine best practices for raising money in current environment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800">
                <a:solidFill>
                  <a:schemeClr val="tx1"/>
                </a:solidFill>
              </a:rPr>
              <a:t>Establish future plan for Alumni Financial Support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800">
                <a:solidFill>
                  <a:schemeClr val="tx1"/>
                </a:solidFill>
              </a:rPr>
              <a:t>Work with CCSF to determine best investment strategy and closely monitor sustainability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800">
                <a:solidFill>
                  <a:schemeClr val="tx1"/>
                </a:solidFill>
              </a:rPr>
              <a:t>Develop time-specific fundraising goals esp. before events like Leadership Summit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800">
                <a:solidFill>
                  <a:schemeClr val="tx1"/>
                </a:solidFill>
              </a:rPr>
              <a:t>Create a calendar of fundraising events &amp; activities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800">
                <a:solidFill>
                  <a:schemeClr val="tx1"/>
                </a:solidFill>
              </a:rPr>
              <a:t>Educate and manage network of fundraising captains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800">
                <a:solidFill>
                  <a:schemeClr val="tx1"/>
                </a:solidFill>
              </a:rPr>
              <a:t>Fundraising leadership is to be driven by AAB with support of CCSF</a:t>
            </a:r>
          </a:p>
          <a:p>
            <a:pPr algn="l">
              <a:spcBef>
                <a:spcPct val="0"/>
              </a:spcBef>
            </a:pPr>
            <a:endParaRPr lang="en-US" altLang="en-US" sz="800">
              <a:solidFill>
                <a:schemeClr val="tx1"/>
              </a:solidFill>
            </a:endParaRPr>
          </a:p>
        </p:txBody>
      </p:sp>
      <p:sp>
        <p:nvSpPr>
          <p:cNvPr id="4133" name="AutoShape 85"/>
          <p:cNvSpPr>
            <a:spLocks noChangeArrowheads="1"/>
          </p:cNvSpPr>
          <p:nvPr/>
        </p:nvSpPr>
        <p:spPr bwMode="auto">
          <a:xfrm flipV="1">
            <a:off x="4162425" y="2457450"/>
            <a:ext cx="457200" cy="152400"/>
          </a:xfrm>
          <a:prstGeom prst="triangle">
            <a:avLst>
              <a:gd name="adj" fmla="val 50000"/>
            </a:avLst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endParaRPr lang="en-US" altLang="en-US"/>
          </a:p>
        </p:txBody>
      </p:sp>
      <p:sp>
        <p:nvSpPr>
          <p:cNvPr id="4134" name="AutoShape 89"/>
          <p:cNvSpPr>
            <a:spLocks noChangeArrowheads="1"/>
          </p:cNvSpPr>
          <p:nvPr/>
        </p:nvSpPr>
        <p:spPr bwMode="auto">
          <a:xfrm flipV="1">
            <a:off x="8143875" y="2447925"/>
            <a:ext cx="457200" cy="152400"/>
          </a:xfrm>
          <a:prstGeom prst="triangle">
            <a:avLst>
              <a:gd name="adj" fmla="val 50000"/>
            </a:avLst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endParaRPr lang="en-US" altLang="en-US"/>
          </a:p>
        </p:txBody>
      </p:sp>
      <p:sp>
        <p:nvSpPr>
          <p:cNvPr id="4135" name="Rectangle 92"/>
          <p:cNvSpPr>
            <a:spLocks noChangeArrowheads="1"/>
          </p:cNvSpPr>
          <p:nvPr/>
        </p:nvSpPr>
        <p:spPr bwMode="auto">
          <a:xfrm>
            <a:off x="2695575" y="1685925"/>
            <a:ext cx="9906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45720" rIns="45720" anchor="ctr"/>
          <a:lstStyle>
            <a:lvl1pPr>
              <a:defRPr sz="3200">
                <a:solidFill>
                  <a:schemeClr val="bg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900">
                <a:solidFill>
                  <a:schemeClr val="tx1"/>
                </a:solidFill>
              </a:rPr>
              <a:t>Personal and Professional</a:t>
            </a:r>
          </a:p>
          <a:p>
            <a:pPr>
              <a:spcBef>
                <a:spcPct val="0"/>
              </a:spcBef>
            </a:pPr>
            <a:r>
              <a:rPr lang="en-US" altLang="en-US" sz="900">
                <a:solidFill>
                  <a:schemeClr val="tx1"/>
                </a:solidFill>
              </a:rPr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173436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706125" y="5105400"/>
            <a:ext cx="7792000" cy="15218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t" anchorCtr="0"/>
          <a:lstStyle/>
          <a:p>
            <a:pPr algn="ctr"/>
            <a:endParaRPr lang="en-US" sz="2000" b="1" i="1" dirty="0" smtClean="0"/>
          </a:p>
          <a:p>
            <a:pPr algn="ctr"/>
            <a:endParaRPr lang="en-US" sz="2000" b="1" i="1" dirty="0"/>
          </a:p>
        </p:txBody>
      </p:sp>
      <p:sp>
        <p:nvSpPr>
          <p:cNvPr id="25" name="Rounded Rectangle 24"/>
          <p:cNvSpPr/>
          <p:nvPr/>
        </p:nvSpPr>
        <p:spPr>
          <a:xfrm>
            <a:off x="533400" y="3039019"/>
            <a:ext cx="7935694" cy="15218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t" anchorCtr="0"/>
          <a:lstStyle/>
          <a:p>
            <a:pPr algn="ctr"/>
            <a:endParaRPr lang="en-US" sz="2000" b="1" i="1" dirty="0" smtClean="0"/>
          </a:p>
          <a:p>
            <a:pPr algn="ctr"/>
            <a:endParaRPr lang="en-US" sz="2000" b="1" i="1" dirty="0"/>
          </a:p>
        </p:txBody>
      </p:sp>
      <p:sp>
        <p:nvSpPr>
          <p:cNvPr id="19" name="Rounded Rectangle 18"/>
          <p:cNvSpPr/>
          <p:nvPr/>
        </p:nvSpPr>
        <p:spPr>
          <a:xfrm>
            <a:off x="669834" y="914401"/>
            <a:ext cx="7792000" cy="183543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t" anchorCtr="0"/>
          <a:lstStyle/>
          <a:p>
            <a:pPr algn="ctr"/>
            <a:endParaRPr lang="en-US" sz="2000" b="1" i="1" dirty="0" smtClean="0"/>
          </a:p>
          <a:p>
            <a:pPr algn="ctr"/>
            <a:endParaRPr lang="en-US" sz="20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150041"/>
            <a:ext cx="9144000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000" b="1" dirty="0" smtClean="0"/>
              <a:t>PRIMARY OBSERVATIONS AND CHALLENGES TO ADDRESS</a:t>
            </a:r>
            <a:endParaRPr lang="en-US" sz="2000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7022303" y="6492875"/>
            <a:ext cx="2133600" cy="365125"/>
          </a:xfrm>
        </p:spPr>
        <p:txBody>
          <a:bodyPr/>
          <a:lstStyle/>
          <a:p>
            <a:fld id="{AF05D751-9482-4584-A51E-344EB294E9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736602"/>
            <a:ext cx="914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64229" y="3045065"/>
            <a:ext cx="6248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 3. Evaluation </a:t>
            </a:r>
            <a:endParaRPr lang="en-US" sz="1200" b="1" dirty="0"/>
          </a:p>
          <a:p>
            <a:r>
              <a:rPr lang="en-US" sz="1200" dirty="0"/>
              <a:t>• Limited data exists on the collective impact and influence of Coca-Cola Scholars </a:t>
            </a:r>
          </a:p>
          <a:p>
            <a:r>
              <a:rPr lang="en-US" sz="1200" dirty="0"/>
              <a:t>•Technology-based systems and internal savvy to rapidly innovate are gaps </a:t>
            </a:r>
          </a:p>
          <a:p>
            <a:r>
              <a:rPr lang="en-US" sz="1200" b="1" dirty="0"/>
              <a:t>4.Positioning / Promotion </a:t>
            </a:r>
            <a:endParaRPr lang="en-US" sz="1200" dirty="0"/>
          </a:p>
          <a:p>
            <a:r>
              <a:rPr lang="en-US" sz="1200" dirty="0"/>
              <a:t>• Coke is not the most prominent brand in scholarship-giving, even in the corporate sphere </a:t>
            </a:r>
          </a:p>
          <a:p>
            <a:r>
              <a:rPr lang="en-US" sz="1200" dirty="0"/>
              <a:t>•CCSF has no direct voice in KO marketing strategy </a:t>
            </a:r>
          </a:p>
          <a:p>
            <a:r>
              <a:rPr lang="en-US" sz="1200" dirty="0"/>
              <a:t>•Alumni self-promotion and ambassadorship are limited, both in print and online media </a:t>
            </a:r>
          </a:p>
          <a:p>
            <a:pPr marL="342900" indent="-342900"/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196193" y="1087837"/>
            <a:ext cx="604429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1.Scholarships </a:t>
            </a:r>
            <a:endParaRPr lang="en-US" sz="1200" dirty="0"/>
          </a:p>
          <a:p>
            <a:r>
              <a:rPr lang="en-US" sz="1200" dirty="0"/>
              <a:t>•National Scholarship is “worth” half of what it was in 1989 (58% à 28% of public COA) </a:t>
            </a:r>
          </a:p>
          <a:p>
            <a:r>
              <a:rPr lang="en-US" sz="1200" dirty="0"/>
              <a:t>•Two-year program has not been a priority area of focus, yet scale = opportunity </a:t>
            </a:r>
          </a:p>
          <a:p>
            <a:r>
              <a:rPr lang="en-US" sz="1200" dirty="0"/>
              <a:t>•Deferrals are rising rapidly (11% in ‘08, over 20% today), while % with need has been flat </a:t>
            </a:r>
          </a:p>
          <a:p>
            <a:r>
              <a:rPr lang="en-US" sz="1200" b="1" dirty="0"/>
              <a:t>2.Enrichment / Engagement </a:t>
            </a:r>
            <a:endParaRPr lang="en-US" sz="1200" dirty="0"/>
          </a:p>
          <a:p>
            <a:r>
              <a:rPr lang="en-US" sz="1200" dirty="0"/>
              <a:t>•Professional development and connectivity are top priorities for Scholars </a:t>
            </a:r>
          </a:p>
          <a:p>
            <a:r>
              <a:rPr lang="en-US" sz="1200" dirty="0"/>
              <a:t>•Lack of time and limited local events are constraints that curb deeper involvement </a:t>
            </a:r>
          </a:p>
          <a:p>
            <a:r>
              <a:rPr lang="en-US" dirty="0" smtClean="0"/>
              <a:t>	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86001" y="5035314"/>
            <a:ext cx="59435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5.Governance </a:t>
            </a:r>
            <a:endParaRPr lang="en-US" sz="1200" dirty="0"/>
          </a:p>
          <a:p>
            <a:r>
              <a:rPr lang="en-US" sz="1200" dirty="0"/>
              <a:t>•BOD lacks an alumni voice and TCCC is also underrepresented </a:t>
            </a:r>
          </a:p>
          <a:p>
            <a:r>
              <a:rPr lang="en-US" sz="1200" dirty="0"/>
              <a:t>•AAB efforts are less cohesive than optimal, which directly impacts RC efforts </a:t>
            </a:r>
          </a:p>
          <a:p>
            <a:r>
              <a:rPr lang="en-US" sz="1200" dirty="0"/>
              <a:t>•Several KO-funded scholarships are not currently administered by CCSF </a:t>
            </a:r>
          </a:p>
          <a:p>
            <a:r>
              <a:rPr lang="en-US" sz="1200" b="1" dirty="0"/>
              <a:t>6.Development / Diversification </a:t>
            </a:r>
            <a:endParaRPr lang="en-US" sz="1200" dirty="0"/>
          </a:p>
          <a:p>
            <a:r>
              <a:rPr lang="en-US" sz="1200" dirty="0"/>
              <a:t>•Fund balance will deplete circa 2030, and spend increases will accelerate that timeline </a:t>
            </a:r>
          </a:p>
          <a:p>
            <a:r>
              <a:rPr lang="en-US" sz="1200" dirty="0"/>
              <a:t>•Nearly one-third of Alumni Legacy funds have come from ~30 alumni (0.5% of base) </a:t>
            </a:r>
          </a:p>
          <a:p>
            <a:r>
              <a:rPr lang="en-US" dirty="0" smtClean="0"/>
              <a:t>	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781050"/>
            <a:ext cx="215265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88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 61"/>
          <p:cNvSpPr/>
          <p:nvPr/>
        </p:nvSpPr>
        <p:spPr>
          <a:xfrm>
            <a:off x="3337561" y="1606122"/>
            <a:ext cx="2484120" cy="44653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Eminence</a:t>
            </a:r>
            <a:endParaRPr lang="en-US" sz="2800" b="1" i="1" dirty="0"/>
          </a:p>
        </p:txBody>
      </p:sp>
      <p:sp>
        <p:nvSpPr>
          <p:cNvPr id="63" name="Rounded Rectangle 62"/>
          <p:cNvSpPr/>
          <p:nvPr/>
        </p:nvSpPr>
        <p:spPr>
          <a:xfrm>
            <a:off x="6035041" y="1636602"/>
            <a:ext cx="2484120" cy="44653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Permanence</a:t>
            </a:r>
            <a:endParaRPr lang="en-US" sz="2800" b="1" i="1" dirty="0"/>
          </a:p>
        </p:txBody>
      </p:sp>
      <p:sp>
        <p:nvSpPr>
          <p:cNvPr id="61" name="Rounded Rectangle 60"/>
          <p:cNvSpPr/>
          <p:nvPr/>
        </p:nvSpPr>
        <p:spPr>
          <a:xfrm>
            <a:off x="670561" y="1606122"/>
            <a:ext cx="2484120" cy="44653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Relevance</a:t>
            </a:r>
            <a:endParaRPr lang="en-US" sz="28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-9163"/>
            <a:ext cx="8157029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200" b="1" dirty="0" smtClean="0"/>
              <a:t>THREE CRITICAL STRATEGIC IMPERATIVES HAVE EMERGED, EACH WITH A CLEAR DESIRED OUTCOME</a:t>
            </a:r>
            <a:endParaRPr lang="en-US" sz="2200" b="1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D751-9482-4584-A51E-344EB294E9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6611779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WTG framework</a:t>
            </a:r>
            <a:endParaRPr lang="en-US" sz="10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736602"/>
            <a:ext cx="914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8" name="Picture 37" descr="Coke_125v2.jpg"/>
          <p:cNvPicPr/>
          <p:nvPr/>
        </p:nvPicPr>
        <p:blipFill>
          <a:blip r:embed="rId2" cstate="print"/>
          <a:srcRect l="1894" t="7390" r="1948" b="2055"/>
          <a:stretch>
            <a:fillRect/>
          </a:stretch>
        </p:blipFill>
        <p:spPr>
          <a:xfrm>
            <a:off x="949307" y="4373880"/>
            <a:ext cx="1839326" cy="1478280"/>
          </a:xfrm>
          <a:prstGeom prst="rect">
            <a:avLst/>
          </a:prstGeom>
        </p:spPr>
      </p:pic>
      <p:pic>
        <p:nvPicPr>
          <p:cNvPr id="44" name="Picture 43" descr="Coke_rocket2.jpg"/>
          <p:cNvPicPr/>
          <p:nvPr/>
        </p:nvPicPr>
        <p:blipFill>
          <a:blip r:embed="rId3" cstate="print"/>
          <a:srcRect l="4603" t="11538" r="3077" b="10440"/>
          <a:stretch>
            <a:fillRect/>
          </a:stretch>
        </p:blipFill>
        <p:spPr>
          <a:xfrm>
            <a:off x="3687428" y="4292509"/>
            <a:ext cx="1905652" cy="1559651"/>
          </a:xfrm>
          <a:prstGeom prst="rect">
            <a:avLst/>
          </a:prstGeom>
        </p:spPr>
      </p:pic>
      <p:pic>
        <p:nvPicPr>
          <p:cNvPr id="45" name="Picture 44" descr="Coke_recycling2.jpg"/>
          <p:cNvPicPr/>
          <p:nvPr/>
        </p:nvPicPr>
        <p:blipFill>
          <a:blip r:embed="rId4" cstate="print"/>
          <a:srcRect t="561"/>
          <a:stretch>
            <a:fillRect/>
          </a:stretch>
        </p:blipFill>
        <p:spPr>
          <a:xfrm>
            <a:off x="6378148" y="4419600"/>
            <a:ext cx="1864355" cy="1432560"/>
          </a:xfrm>
          <a:prstGeom prst="rect">
            <a:avLst/>
          </a:prstGeom>
        </p:spPr>
      </p:pic>
      <p:sp>
        <p:nvSpPr>
          <p:cNvPr id="60" name="Rounded Rectangle 59"/>
          <p:cNvSpPr/>
          <p:nvPr/>
        </p:nvSpPr>
        <p:spPr>
          <a:xfrm>
            <a:off x="487680" y="1412240"/>
            <a:ext cx="8244840" cy="16357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ounded Rectangle 63"/>
          <p:cNvSpPr/>
          <p:nvPr/>
        </p:nvSpPr>
        <p:spPr>
          <a:xfrm>
            <a:off x="655321" y="1522302"/>
            <a:ext cx="2484120" cy="13504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Strengthen</a:t>
            </a:r>
            <a:endParaRPr lang="en-US" sz="2800" dirty="0" smtClean="0"/>
          </a:p>
          <a:p>
            <a:pPr algn="ctr"/>
            <a:r>
              <a:rPr lang="en-US" sz="2800" dirty="0" smtClean="0"/>
              <a:t>Impact</a:t>
            </a:r>
            <a:endParaRPr lang="en-US" sz="2800" dirty="0"/>
          </a:p>
        </p:txBody>
      </p:sp>
      <p:sp>
        <p:nvSpPr>
          <p:cNvPr id="68" name="Rounded Rectangle 67"/>
          <p:cNvSpPr/>
          <p:nvPr/>
        </p:nvSpPr>
        <p:spPr>
          <a:xfrm>
            <a:off x="3322321" y="1522302"/>
            <a:ext cx="2484120" cy="13504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Showcase</a:t>
            </a:r>
            <a:endParaRPr lang="en-US" sz="2800" dirty="0" smtClean="0"/>
          </a:p>
          <a:p>
            <a:pPr algn="ctr"/>
            <a:r>
              <a:rPr lang="en-US" sz="2800" dirty="0" smtClean="0"/>
              <a:t>Impact</a:t>
            </a:r>
            <a:endParaRPr lang="en-US" sz="2800" dirty="0"/>
          </a:p>
        </p:txBody>
      </p:sp>
      <p:sp>
        <p:nvSpPr>
          <p:cNvPr id="72" name="Rounded Rectangle 71"/>
          <p:cNvSpPr/>
          <p:nvPr/>
        </p:nvSpPr>
        <p:spPr>
          <a:xfrm>
            <a:off x="6065521" y="1522302"/>
            <a:ext cx="2484120" cy="13504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Sustain</a:t>
            </a:r>
            <a:endParaRPr lang="en-US" sz="2800" dirty="0" smtClean="0"/>
          </a:p>
          <a:p>
            <a:pPr algn="ctr"/>
            <a:r>
              <a:rPr lang="en-US" sz="2800" dirty="0" smtClean="0"/>
              <a:t>Impact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50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677094" y="3039018"/>
            <a:ext cx="7792000" cy="336178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t" anchorCtr="0"/>
          <a:lstStyle/>
          <a:p>
            <a:pPr algn="ctr"/>
            <a:endParaRPr lang="en-US" sz="2000" b="1" i="1" dirty="0" smtClean="0"/>
          </a:p>
          <a:p>
            <a:pPr algn="ctr"/>
            <a:endParaRPr lang="en-US" sz="2000" b="1" i="1" dirty="0"/>
          </a:p>
        </p:txBody>
      </p:sp>
      <p:sp>
        <p:nvSpPr>
          <p:cNvPr id="19" name="Rounded Rectangle 18"/>
          <p:cNvSpPr/>
          <p:nvPr/>
        </p:nvSpPr>
        <p:spPr>
          <a:xfrm>
            <a:off x="669834" y="1294823"/>
            <a:ext cx="7792000" cy="162844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t" anchorCtr="0"/>
          <a:lstStyle/>
          <a:p>
            <a:pPr algn="ctr"/>
            <a:endParaRPr lang="en-US" sz="2000" b="1" i="1" dirty="0" smtClean="0"/>
          </a:p>
          <a:p>
            <a:pPr algn="ctr"/>
            <a:endParaRPr lang="en-US" sz="2000" b="1" i="1" dirty="0"/>
          </a:p>
        </p:txBody>
      </p:sp>
      <p:pic>
        <p:nvPicPr>
          <p:cNvPr id="20" name="Picture 19" descr="Coke_125v2.jpg"/>
          <p:cNvPicPr/>
          <p:nvPr/>
        </p:nvPicPr>
        <p:blipFill>
          <a:blip r:embed="rId3" cstate="print"/>
          <a:srcRect l="1894" t="7390" r="1948" b="2055"/>
          <a:stretch>
            <a:fillRect/>
          </a:stretch>
        </p:blipFill>
        <p:spPr>
          <a:xfrm>
            <a:off x="6977978" y="1708359"/>
            <a:ext cx="1315424" cy="105721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150041"/>
            <a:ext cx="9144000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000" b="1" dirty="0" smtClean="0"/>
              <a:t>DESCRIPTIONS OF EACH STRATEGIC IMPERATIVE</a:t>
            </a:r>
            <a:endParaRPr lang="en-US" sz="2000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7022303" y="6492875"/>
            <a:ext cx="2133600" cy="365125"/>
          </a:xfrm>
        </p:spPr>
        <p:txBody>
          <a:bodyPr/>
          <a:lstStyle/>
          <a:p>
            <a:fld id="{AF05D751-9482-4584-A51E-344EB294E9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736602"/>
            <a:ext cx="914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632819" y="1238072"/>
            <a:ext cx="2270035" cy="1800947"/>
          </a:xfrm>
          <a:prstGeom prst="roundRect">
            <a:avLst>
              <a:gd name="adj" fmla="val 1027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ounded Rectangle 63"/>
          <p:cNvSpPr/>
          <p:nvPr/>
        </p:nvSpPr>
        <p:spPr>
          <a:xfrm>
            <a:off x="698862" y="1348134"/>
            <a:ext cx="2116908" cy="14782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Strengthen</a:t>
            </a:r>
            <a:endParaRPr lang="en-US" sz="2000" dirty="0" smtClean="0"/>
          </a:p>
          <a:p>
            <a:pPr algn="ctr"/>
            <a:r>
              <a:rPr lang="en-US" sz="2000" dirty="0" smtClean="0"/>
              <a:t>Impact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7120290" y="1341810"/>
            <a:ext cx="1151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/>
              <a:t>Relevance</a:t>
            </a:r>
            <a:endParaRPr lang="en-US" b="1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2985983" y="4887656"/>
            <a:ext cx="3991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85983" y="1472197"/>
            <a:ext cx="39919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Strengthen</a:t>
            </a:r>
            <a:r>
              <a:rPr lang="en-US" sz="1600" dirty="0" smtClean="0"/>
              <a:t> the impact of Coca-Cola Scholars as a force for encouraging, inspiring, and developing the next generation of leaders who make a difference in the world.</a:t>
            </a:r>
            <a:r>
              <a:rPr lang="en-US" dirty="0" smtClean="0"/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3276600"/>
            <a:ext cx="7086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Award 150 Scholarships of $</a:t>
            </a:r>
            <a:r>
              <a:rPr lang="en-US" sz="1400" dirty="0" smtClean="0"/>
              <a:t>20,000 </a:t>
            </a: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Incorporate regional interviews, conducted by Coca-Cola Scholar Alumni, as an integral component of the selection process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Provide ongoing and meaningful Scholar enrichment opportunities, currently including but not limited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Leadership Development Institute during Scholars Weekend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Emotional Intelligence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Webinars and Podcasts featuring Scholars and Coca-Cola System </a:t>
            </a:r>
            <a:r>
              <a:rPr lang="en-US" sz="1400" dirty="0" smtClean="0"/>
              <a:t>experts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Facilitated </a:t>
            </a:r>
            <a:r>
              <a:rPr lang="en-US" sz="1400" dirty="0"/>
              <a:t>Mentorship opportunities when Alumni opt in to “Take a Call” from </a:t>
            </a:r>
            <a:r>
              <a:rPr lang="en-US" sz="1400" dirty="0" smtClean="0"/>
              <a:t>Scholars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Social </a:t>
            </a:r>
            <a:r>
              <a:rPr lang="en-US" sz="1400" dirty="0"/>
              <a:t>venture support through a Scholars for Scholars grant program </a:t>
            </a:r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 </a:t>
            </a:r>
            <a:r>
              <a:rPr lang="en-US" sz="1400" dirty="0"/>
              <a:t>robust Alumni Portal featuring searchable profiles, resource pages, and a hub for Scholar events around the country.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677094" y="3039018"/>
            <a:ext cx="7792000" cy="336178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t" anchorCtr="0"/>
          <a:lstStyle/>
          <a:p>
            <a:pPr algn="ctr"/>
            <a:endParaRPr lang="en-US" sz="2000" b="1" i="1" dirty="0" smtClean="0"/>
          </a:p>
          <a:p>
            <a:pPr algn="ctr"/>
            <a:endParaRPr lang="en-US" sz="2000" b="1" i="1" dirty="0"/>
          </a:p>
        </p:txBody>
      </p:sp>
      <p:sp>
        <p:nvSpPr>
          <p:cNvPr id="19" name="Rounded Rectangle 18"/>
          <p:cNvSpPr/>
          <p:nvPr/>
        </p:nvSpPr>
        <p:spPr>
          <a:xfrm>
            <a:off x="669834" y="1294823"/>
            <a:ext cx="7792000" cy="162844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t" anchorCtr="0"/>
          <a:lstStyle/>
          <a:p>
            <a:pPr algn="ctr"/>
            <a:endParaRPr lang="en-US" sz="2000" b="1" i="1" dirty="0" smtClean="0"/>
          </a:p>
          <a:p>
            <a:pPr algn="ctr"/>
            <a:endParaRPr lang="en-US" sz="20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150041"/>
            <a:ext cx="9144000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000" b="1" dirty="0" smtClean="0"/>
              <a:t>DESCRIPTIONS OF EACH STRATEGIC IMPERATIVE</a:t>
            </a:r>
            <a:endParaRPr lang="en-US" sz="2000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7022303" y="6492875"/>
            <a:ext cx="2133600" cy="365125"/>
          </a:xfrm>
        </p:spPr>
        <p:txBody>
          <a:bodyPr/>
          <a:lstStyle/>
          <a:p>
            <a:fld id="{AF05D751-9482-4584-A51E-344EB294E9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736602"/>
            <a:ext cx="914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632819" y="1238072"/>
            <a:ext cx="2270035" cy="1800947"/>
          </a:xfrm>
          <a:prstGeom prst="roundRect">
            <a:avLst>
              <a:gd name="adj" fmla="val 1027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144976" y="1341810"/>
            <a:ext cx="1101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/>
              <a:t>Eminence</a:t>
            </a:r>
            <a:endParaRPr lang="en-US" b="1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2985983" y="4887656"/>
            <a:ext cx="3991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85983" y="1472197"/>
            <a:ext cx="39919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Define, measure, and </a:t>
            </a:r>
            <a:r>
              <a:rPr lang="en-US" sz="1600" dirty="0"/>
              <a:t>d</a:t>
            </a:r>
            <a:r>
              <a:rPr lang="en-US" sz="1600" dirty="0" smtClean="0"/>
              <a:t>emonstrate our unique impact on Scholars and Alumni. Position ourselves with purpose and prestige with all of our stakeholders and with media.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990600" y="3276600"/>
            <a:ext cx="70866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Establish </a:t>
            </a:r>
            <a:r>
              <a:rPr lang="en-US" dirty="0"/>
              <a:t>metrics for evaluating the success of our </a:t>
            </a:r>
            <a:r>
              <a:rPr lang="en-US" dirty="0" smtClean="0"/>
              <a:t>program(s).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implement </a:t>
            </a:r>
            <a:r>
              <a:rPr lang="en-US" dirty="0"/>
              <a:t>tracking measures for all of our current initiatives and connection points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 impact reports to our stakeholders.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Empower Scholars, AAB, and other stakeholders to develop support for ongoing media promotion opportunities.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Incorporate a full communications and media relations plan into our staff operational strategy and goals (AAB supports).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709748" y="1369906"/>
            <a:ext cx="2116908" cy="14782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Showcase</a:t>
            </a:r>
            <a:endParaRPr lang="en-US" sz="2000" dirty="0" smtClean="0"/>
          </a:p>
          <a:p>
            <a:pPr algn="ctr"/>
            <a:r>
              <a:rPr lang="en-US" sz="2000" dirty="0" smtClean="0"/>
              <a:t>Impact</a:t>
            </a:r>
            <a:endParaRPr lang="en-US" sz="2000" dirty="0"/>
          </a:p>
        </p:txBody>
      </p:sp>
      <p:pic>
        <p:nvPicPr>
          <p:cNvPr id="15" name="Picture 14" descr="Coke_rocket2.jpg"/>
          <p:cNvPicPr/>
          <p:nvPr/>
        </p:nvPicPr>
        <p:blipFill>
          <a:blip r:embed="rId3" cstate="print"/>
          <a:srcRect l="15409" t="11538" r="18990" b="10440"/>
          <a:stretch>
            <a:fillRect/>
          </a:stretch>
        </p:blipFill>
        <p:spPr>
          <a:xfrm>
            <a:off x="7245309" y="1619498"/>
            <a:ext cx="901301" cy="103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6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677094" y="3039018"/>
            <a:ext cx="7792000" cy="336178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t" anchorCtr="0"/>
          <a:lstStyle/>
          <a:p>
            <a:pPr algn="ctr"/>
            <a:endParaRPr lang="en-US" sz="2000" b="1" i="1" dirty="0" smtClean="0"/>
          </a:p>
          <a:p>
            <a:pPr algn="ctr"/>
            <a:endParaRPr lang="en-US" sz="2000" b="1" i="1" dirty="0"/>
          </a:p>
        </p:txBody>
      </p:sp>
      <p:sp>
        <p:nvSpPr>
          <p:cNvPr id="19" name="Rounded Rectangle 18"/>
          <p:cNvSpPr/>
          <p:nvPr/>
        </p:nvSpPr>
        <p:spPr>
          <a:xfrm>
            <a:off x="669834" y="1294823"/>
            <a:ext cx="7792000" cy="162844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t" anchorCtr="0"/>
          <a:lstStyle/>
          <a:p>
            <a:pPr algn="ctr"/>
            <a:endParaRPr lang="en-US" sz="2000" b="1" i="1" dirty="0" smtClean="0"/>
          </a:p>
          <a:p>
            <a:pPr algn="ctr"/>
            <a:endParaRPr lang="en-US" sz="20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150041"/>
            <a:ext cx="9144000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000" b="1" dirty="0" smtClean="0"/>
              <a:t>DESCRIPTIONS OF EACH STRATEGIC IMPERATIVE</a:t>
            </a:r>
            <a:endParaRPr lang="en-US" sz="2000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7022303" y="6492875"/>
            <a:ext cx="2133600" cy="365125"/>
          </a:xfrm>
        </p:spPr>
        <p:txBody>
          <a:bodyPr/>
          <a:lstStyle/>
          <a:p>
            <a:fld id="{AF05D751-9482-4584-A51E-344EB294E9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736602"/>
            <a:ext cx="914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632819" y="1238072"/>
            <a:ext cx="2270035" cy="1800947"/>
          </a:xfrm>
          <a:prstGeom prst="roundRect">
            <a:avLst>
              <a:gd name="adj" fmla="val 1027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010004" y="1341810"/>
            <a:ext cx="137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/>
              <a:t>Permanence</a:t>
            </a:r>
            <a:endParaRPr lang="en-US" b="1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2985983" y="4887656"/>
            <a:ext cx="3991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85983" y="1472197"/>
            <a:ext cx="39919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Create and champion a language and mentality where our stakeholders </a:t>
            </a:r>
            <a:r>
              <a:rPr lang="en-US" sz="1400" dirty="0" smtClean="0"/>
              <a:t>can easily </a:t>
            </a:r>
            <a:r>
              <a:rPr lang="en-US" sz="1400" dirty="0"/>
              <a:t>identify ways to invest in the </a:t>
            </a:r>
            <a:r>
              <a:rPr lang="en-US" sz="1400" dirty="0" smtClean="0"/>
              <a:t>Foundation, all in a manner that remains true to the values that have guided Scholars all along.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3276600"/>
            <a:ext cx="7086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Create and incorporate program procedures.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Establish a full development strategy, expanding the concept of Alumni Legacy Fundraising.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Empower the Alumni Board to help identify and develop support for ongoing funding requests.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Include a Coca-Cola Scholar Alumni on the Foundation’s Board of Directors.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Bring excitement and </a:t>
            </a:r>
            <a:r>
              <a:rPr lang="en-US" smtClean="0"/>
              <a:t>progress in setting </a:t>
            </a:r>
            <a:r>
              <a:rPr lang="en-US" dirty="0"/>
              <a:t>and achieving </a:t>
            </a:r>
            <a:r>
              <a:rPr lang="en-US"/>
              <a:t>fundraising </a:t>
            </a:r>
            <a:r>
              <a:rPr lang="en-US" smtClean="0"/>
              <a:t>goals.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709748" y="1369906"/>
            <a:ext cx="2116908" cy="14782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Sustain</a:t>
            </a:r>
            <a:endParaRPr lang="en-US" sz="2000" dirty="0" smtClean="0"/>
          </a:p>
          <a:p>
            <a:pPr algn="ctr"/>
            <a:r>
              <a:rPr lang="en-US" sz="2000" dirty="0" smtClean="0"/>
              <a:t>Impact</a:t>
            </a:r>
            <a:endParaRPr lang="en-US" sz="2000" dirty="0"/>
          </a:p>
        </p:txBody>
      </p:sp>
      <p:pic>
        <p:nvPicPr>
          <p:cNvPr id="16" name="Picture 15" descr="Coke_recycling2.jpg"/>
          <p:cNvPicPr/>
          <p:nvPr/>
        </p:nvPicPr>
        <p:blipFill>
          <a:blip r:embed="rId3" cstate="print"/>
          <a:srcRect t="561"/>
          <a:stretch>
            <a:fillRect/>
          </a:stretch>
        </p:blipFill>
        <p:spPr>
          <a:xfrm>
            <a:off x="6977978" y="1711142"/>
            <a:ext cx="1320950" cy="101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1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1797</Words>
  <Application>Microsoft Office PowerPoint</Application>
  <PresentationFormat>On-screen Show (4:3)</PresentationFormat>
  <Paragraphs>242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Coca-Cola Scholars Foundation Alumni Advisory Board (2011) Strategy Map</vt:lpstr>
      <vt:lpstr>Coca-Cola Scholars Foundation Alumni Advisory Board (2009) Strategy Map OPERATIONAL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Coca-Cola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Planning Implementation Alumni Advisory Board Leadership Language</dc:title>
  <dc:creator>Megan Barber</dc:creator>
  <cp:lastModifiedBy>Megan Barber</cp:lastModifiedBy>
  <cp:revision>6</cp:revision>
  <dcterms:created xsi:type="dcterms:W3CDTF">2014-09-03T17:55:58Z</dcterms:created>
  <dcterms:modified xsi:type="dcterms:W3CDTF">2014-09-29T18:40:49Z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ATIntVersion">
    <vt:i4>15</vt:i4>
  </property>
  <property fmtid="{D5CDD505-2E9C-101B-9397-08002B2CF9AE}" pid="3" name="FILEGUID">
    <vt:lpwstr>acf704e1-206b-41a2-a2c9-3520ce6e3d43</vt:lpwstr>
  </property>
  <property fmtid="{D5CDD505-2E9C-101B-9397-08002B2CF9AE}" pid="4" name="MODFILEGUID">
    <vt:lpwstr>89983a4a-6ea7-43c2-8453-a9abc9a7a8de</vt:lpwstr>
  </property>
  <property fmtid="{D5CDD505-2E9C-101B-9397-08002B2CF9AE}" pid="5" name="FILEOWNER">
    <vt:lpwstr>O21525</vt:lpwstr>
  </property>
  <property fmtid="{D5CDD505-2E9C-101B-9397-08002B2CF9AE}" pid="6" name="MODFILEOWNER">
    <vt:lpwstr>O21525</vt:lpwstr>
  </property>
  <property fmtid="{D5CDD505-2E9C-101B-9397-08002B2CF9AE}" pid="7" name="IPPCLASS">
    <vt:i4>1</vt:i4>
  </property>
  <property fmtid="{D5CDD505-2E9C-101B-9397-08002B2CF9AE}" pid="8" name="MODIPPCLASS">
    <vt:i4>1</vt:i4>
  </property>
  <property fmtid="{D5CDD505-2E9C-101B-9397-08002B2CF9AE}" pid="9" name="MACHINEID">
    <vt:lpwstr>O21525-0108</vt:lpwstr>
  </property>
  <property fmtid="{D5CDD505-2E9C-101B-9397-08002B2CF9AE}" pid="10" name="MODMACHINEID">
    <vt:lpwstr>O21525-0108</vt:lpwstr>
  </property>
  <property fmtid="{D5CDD505-2E9C-101B-9397-08002B2CF9AE}" pid="11" name="CURRENTCLASS">
    <vt:lpwstr>Classified - No Category</vt:lpwstr>
  </property>
</Properties>
</file>